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8" r:id="rId4"/>
    <p:sldId id="261" r:id="rId5"/>
    <p:sldId id="263" r:id="rId6"/>
    <p:sldId id="267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203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228600"/>
            <a:ext cx="86868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>
                <a:solidFill>
                  <a:srgbClr val="FF0000"/>
                </a:solidFill>
              </a:rPr>
              <a:t>All-play-all movements</a:t>
            </a:r>
          </a:p>
          <a:p>
            <a:r>
              <a:rPr lang="en-AU" sz="3200" dirty="0"/>
              <a:t>Ideal contests feature all boards being played by all the pairs. Typically 26-28 boards in play.</a:t>
            </a:r>
          </a:p>
          <a:p>
            <a:endParaRPr lang="en-AU" dirty="0"/>
          </a:p>
          <a:p>
            <a:r>
              <a:rPr lang="en-AU" sz="3200" dirty="0"/>
              <a:t>Howell movements for 3, 4, 5 &amp; 7 tables achieve the twin goals of having all pairs playing all the boards, </a:t>
            </a:r>
            <a:r>
              <a:rPr lang="en-AU" sz="3200" dirty="0">
                <a:solidFill>
                  <a:srgbClr val="FF0000"/>
                </a:solidFill>
              </a:rPr>
              <a:t>plus</a:t>
            </a:r>
            <a:r>
              <a:rPr lang="en-AU" sz="3200" dirty="0"/>
              <a:t> playing all the other pairs in the field.</a:t>
            </a:r>
          </a:p>
          <a:p>
            <a:endParaRPr lang="en-AU" dirty="0"/>
          </a:p>
          <a:p>
            <a:r>
              <a:rPr lang="en-AU" sz="3200" dirty="0"/>
              <a:t>For Mitchells, want to play all the pairs in the other field. Easy for 7, 9 &amp; 13 tables.</a:t>
            </a:r>
          </a:p>
          <a:p>
            <a:r>
              <a:rPr lang="en-AU" sz="3200" dirty="0"/>
              <a:t>With 6 tables you need share-relay (24 or 30 bds)</a:t>
            </a:r>
          </a:p>
          <a:p>
            <a:endParaRPr lang="en-AU" dirty="0"/>
          </a:p>
          <a:p>
            <a:r>
              <a:rPr lang="en-AU" sz="3200" dirty="0"/>
              <a:t>Consider a club game with 12 full tables. You could put out 36 boards &amp; play 9 rounds with a skip.</a:t>
            </a:r>
          </a:p>
        </p:txBody>
      </p:sp>
    </p:spTree>
    <p:extLst>
      <p:ext uri="{BB962C8B-B14F-4D97-AF65-F5344CB8AC3E}">
        <p14:creationId xmlns:p14="http://schemas.microsoft.com/office/powerpoint/2010/main" val="2822980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304800"/>
            <a:ext cx="86868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dirty="0"/>
              <a:t>Better is to play a web, but that requires </a:t>
            </a:r>
            <a:r>
              <a:rPr lang="en-AU" sz="3200" dirty="0">
                <a:solidFill>
                  <a:srgbClr val="FF0000"/>
                </a:solidFill>
              </a:rPr>
              <a:t>two sets of boards</a:t>
            </a:r>
            <a:r>
              <a:rPr lang="en-AU" sz="3200" dirty="0"/>
              <a:t>. The good is that all pairs play 100% of the boards in play. The bad is still playing just </a:t>
            </a:r>
            <a:r>
              <a:rPr lang="en-AU" sz="3200" dirty="0">
                <a:solidFill>
                  <a:srgbClr val="FF0000"/>
                </a:solidFill>
              </a:rPr>
              <a:t>75%</a:t>
            </a:r>
            <a:r>
              <a:rPr lang="en-AU" sz="3200" dirty="0"/>
              <a:t> of opponents.</a:t>
            </a:r>
          </a:p>
          <a:p>
            <a:endParaRPr lang="en-AU" sz="3200" dirty="0"/>
          </a:p>
          <a:p>
            <a:r>
              <a:rPr lang="en-AU" sz="3200" dirty="0"/>
              <a:t>You could play 2-board rounds and just 24 boards. Standard might be share and relay, but sharing two boards is awkward.</a:t>
            </a:r>
          </a:p>
          <a:p>
            <a:endParaRPr lang="en-AU" sz="3200" dirty="0"/>
          </a:p>
          <a:p>
            <a:r>
              <a:rPr lang="en-AU" sz="3200" dirty="0"/>
              <a:t>Good alternatives include a </a:t>
            </a:r>
            <a:r>
              <a:rPr lang="en-AU" sz="3200" dirty="0">
                <a:solidFill>
                  <a:srgbClr val="FF0000"/>
                </a:solidFill>
              </a:rPr>
              <a:t>hesitation</a:t>
            </a:r>
            <a:r>
              <a:rPr lang="en-AU" sz="3200" dirty="0"/>
              <a:t> or a </a:t>
            </a:r>
            <a:r>
              <a:rPr lang="en-AU" sz="3200" dirty="0">
                <a:solidFill>
                  <a:srgbClr val="FF0000"/>
                </a:solidFill>
              </a:rPr>
              <a:t>Blackpool</a:t>
            </a:r>
            <a:r>
              <a:rPr lang="en-AU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69536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0557376"/>
              </p:ext>
            </p:extLst>
          </p:nvPr>
        </p:nvGraphicFramePr>
        <p:xfrm>
          <a:off x="152400" y="17585"/>
          <a:ext cx="8839200" cy="6863275"/>
        </p:xfrm>
        <a:graphic>
          <a:graphicData uri="http://schemas.openxmlformats.org/drawingml/2006/table">
            <a:tbl>
              <a:tblPr bandCol="1">
                <a:tableStyleId>{3C2FFA5D-87B4-456A-9821-1D502468CF0F}</a:tableStyleId>
              </a:tblPr>
              <a:tblGrid>
                <a:gridCol w="442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02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41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76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34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776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49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7763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7407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14992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72390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AU" sz="3200" dirty="0"/>
                        <a:t>7½-8 table Hesitation (</a:t>
                      </a:r>
                      <a:r>
                        <a:rPr lang="en-AU" sz="3200" b="1" dirty="0">
                          <a:solidFill>
                            <a:srgbClr val="FF0000"/>
                          </a:solidFill>
                        </a:rPr>
                        <a:t>9</a:t>
                      </a:r>
                      <a:r>
                        <a:rPr lang="en-AU" sz="3200" dirty="0"/>
                        <a:t> x 3 boards)</a:t>
                      </a: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600" b="1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600" b="1" dirty="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600" b="1" dirty="0">
                          <a:solidFill>
                            <a:srgbClr val="FF0000"/>
                          </a:solidFill>
                        </a:rPr>
                        <a:t>3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600" b="1" dirty="0">
                          <a:solidFill>
                            <a:srgbClr val="FF0000"/>
                          </a:solidFill>
                        </a:rPr>
                        <a:t>4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(1-3)</a:t>
                      </a:r>
                    </a:p>
                    <a:p>
                      <a:pPr algn="ctr"/>
                      <a:r>
                        <a:rPr lang="en-AU" b="1" dirty="0">
                          <a:solidFill>
                            <a:srgbClr val="FF0000"/>
                          </a:solidFill>
                        </a:rPr>
                        <a:t>S-O</a:t>
                      </a:r>
                      <a:r>
                        <a:rPr lang="en-AU" dirty="0">
                          <a:solidFill>
                            <a:srgbClr val="0070C0"/>
                          </a:solidFill>
                        </a:rPr>
                        <a:t> vs 9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(4-6)</a:t>
                      </a:r>
                    </a:p>
                    <a:p>
                      <a:pPr algn="ctr"/>
                      <a:r>
                        <a:rPr lang="en-AU" dirty="0">
                          <a:solidFill>
                            <a:srgbClr val="0070C0"/>
                          </a:solidFill>
                        </a:rPr>
                        <a:t>2 vs 10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(7-9)</a:t>
                      </a:r>
                    </a:p>
                    <a:p>
                      <a:pPr algn="ctr"/>
                      <a:r>
                        <a:rPr lang="en-AU" dirty="0">
                          <a:solidFill>
                            <a:srgbClr val="0070C0"/>
                          </a:solidFill>
                        </a:rPr>
                        <a:t>3</a:t>
                      </a:r>
                      <a:r>
                        <a:rPr lang="en-AU" baseline="0" dirty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AU" dirty="0">
                          <a:solidFill>
                            <a:srgbClr val="0070C0"/>
                          </a:solidFill>
                        </a:rPr>
                        <a:t>vs 11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(10-12)</a:t>
                      </a:r>
                    </a:p>
                    <a:p>
                      <a:pPr algn="ctr"/>
                      <a:r>
                        <a:rPr lang="en-AU" dirty="0">
                          <a:solidFill>
                            <a:srgbClr val="0070C0"/>
                          </a:solidFill>
                        </a:rPr>
                        <a:t>4 vs 12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390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(13-15)</a:t>
                      </a:r>
                    </a:p>
                    <a:p>
                      <a:pPr algn="ctr"/>
                      <a:r>
                        <a:rPr lang="en-AU" b="1" dirty="0"/>
                        <a:t>(16-18)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3900"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600" b="1" dirty="0">
                          <a:solidFill>
                            <a:srgbClr val="FF0000"/>
                          </a:solidFill>
                        </a:rPr>
                        <a:t>8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600" b="1" dirty="0">
                          <a:solidFill>
                            <a:srgbClr val="FF0000"/>
                          </a:solidFill>
                        </a:rPr>
                        <a:t>7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600" b="1" dirty="0">
                          <a:solidFill>
                            <a:srgbClr val="FF0000"/>
                          </a:solidFill>
                        </a:rPr>
                        <a:t>6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600" b="1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3900"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(1-3)</a:t>
                      </a:r>
                    </a:p>
                    <a:p>
                      <a:pPr algn="ctr"/>
                      <a:r>
                        <a:rPr lang="en-AU" dirty="0">
                          <a:solidFill>
                            <a:srgbClr val="0070C0"/>
                          </a:solidFill>
                        </a:rPr>
                        <a:t>8 vs 16*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(25-27)</a:t>
                      </a:r>
                    </a:p>
                    <a:p>
                      <a:pPr algn="ctr"/>
                      <a:r>
                        <a:rPr lang="en-AU" dirty="0">
                          <a:solidFill>
                            <a:srgbClr val="0070C0"/>
                          </a:solidFill>
                        </a:rPr>
                        <a:t>7 vs 15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(22-24)</a:t>
                      </a:r>
                    </a:p>
                    <a:p>
                      <a:pPr algn="ctr"/>
                      <a:r>
                        <a:rPr lang="en-AU" dirty="0">
                          <a:solidFill>
                            <a:srgbClr val="0070C0"/>
                          </a:solidFill>
                        </a:rPr>
                        <a:t>6 vs 14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(19-21)</a:t>
                      </a:r>
                    </a:p>
                    <a:p>
                      <a:pPr algn="ctr"/>
                      <a:r>
                        <a:rPr lang="en-AU" dirty="0">
                          <a:solidFill>
                            <a:srgbClr val="0070C0"/>
                          </a:solidFill>
                        </a:rPr>
                        <a:t>5 vs 13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3915"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r>
                        <a:rPr lang="en-AU" sz="2400" b="1" dirty="0">
                          <a:solidFill>
                            <a:schemeClr val="tx1"/>
                          </a:solidFill>
                        </a:rPr>
                        <a:t>One winner move</a:t>
                      </a:r>
                      <a:r>
                        <a:rPr lang="en-AU" sz="2400" dirty="0">
                          <a:solidFill>
                            <a:schemeClr val="tx1"/>
                          </a:solidFill>
                        </a:rPr>
                        <a:t>, all play all boards. </a:t>
                      </a:r>
                      <a:br>
                        <a:rPr lang="en-AU" sz="24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AU" sz="2400" dirty="0">
                          <a:solidFill>
                            <a:schemeClr val="tx1"/>
                          </a:solidFill>
                        </a:rPr>
                        <a:t>(Maybe arrow-switch last round</a:t>
                      </a:r>
                      <a:r>
                        <a:rPr lang="en-AU" sz="2400" baseline="0" dirty="0">
                          <a:solidFill>
                            <a:schemeClr val="tx1"/>
                          </a:solidFill>
                        </a:rPr>
                        <a:t> at all except table 8.)</a:t>
                      </a:r>
                      <a:endParaRPr lang="en-A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5730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r>
                        <a:rPr lang="en-AU" sz="2400" dirty="0"/>
                        <a:t>T1 &amp; T8 share so E-W sit-out at table 1.</a:t>
                      </a:r>
                    </a:p>
                    <a:p>
                      <a:r>
                        <a:rPr lang="en-AU" sz="2400" dirty="0"/>
                        <a:t>Table 8 is a pivot. EW8 =&gt; NS8 =&gt;</a:t>
                      </a:r>
                      <a:r>
                        <a:rPr lang="en-AU" sz="2400" baseline="0" dirty="0"/>
                        <a:t> EW1. </a:t>
                      </a:r>
                      <a:br>
                        <a:rPr lang="en-AU" sz="2400" baseline="0" dirty="0"/>
                      </a:br>
                      <a:r>
                        <a:rPr lang="en-AU" sz="2400" baseline="0" dirty="0"/>
                        <a:t>So NS8 needs to be mobile!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C016DF95-8FE9-1AF0-6A99-AFB52E5262AE}"/>
              </a:ext>
            </a:extLst>
          </p:cNvPr>
          <p:cNvSpPr txBox="1"/>
          <p:nvPr/>
        </p:nvSpPr>
        <p:spPr>
          <a:xfrm>
            <a:off x="990600" y="2133600"/>
            <a:ext cx="5334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4000" dirty="0">
                <a:latin typeface="Segoe UI Symbol" panose="020B0502040204020203" pitchFamily="34" charset="0"/>
              </a:rPr>
              <a:t>⇕</a:t>
            </a:r>
            <a:endParaRPr lang="en-AU" sz="4000" dirty="0">
              <a:latin typeface="MS Shell Dlg 2" panose="020B0604030504040204" pitchFamily="34" charset="0"/>
            </a:endParaRPr>
          </a:p>
          <a:p>
            <a:pPr algn="ctr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93048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1517569"/>
              </p:ext>
            </p:extLst>
          </p:nvPr>
        </p:nvGraphicFramePr>
        <p:xfrm>
          <a:off x="152400" y="17585"/>
          <a:ext cx="8839200" cy="7033260"/>
        </p:xfrm>
        <a:graphic>
          <a:graphicData uri="http://schemas.openxmlformats.org/drawingml/2006/table">
            <a:tbl>
              <a:tblPr bandCol="1">
                <a:tableStyleId>{3C2FFA5D-87B4-456A-9821-1D502468CF0F}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72390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AU" sz="3200" dirty="0"/>
                        <a:t>8</a:t>
                      </a:r>
                      <a:r>
                        <a:rPr lang="en-AU" sz="3200" baseline="0" dirty="0"/>
                        <a:t> </a:t>
                      </a:r>
                      <a:r>
                        <a:rPr lang="en-AU" sz="3200" dirty="0"/>
                        <a:t>table Web (</a:t>
                      </a:r>
                      <a:r>
                        <a:rPr lang="en-AU" sz="3200" b="1" dirty="0">
                          <a:solidFill>
                            <a:srgbClr val="FF0000"/>
                          </a:solidFill>
                        </a:rPr>
                        <a:t>7</a:t>
                      </a:r>
                      <a:r>
                        <a:rPr lang="en-AU" sz="3200" dirty="0"/>
                        <a:t>x4)</a:t>
                      </a: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600" b="1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600" b="1" dirty="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600" b="1" dirty="0">
                          <a:solidFill>
                            <a:srgbClr val="FF0000"/>
                          </a:solidFill>
                        </a:rPr>
                        <a:t>3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600" b="1" dirty="0">
                          <a:solidFill>
                            <a:srgbClr val="FF0000"/>
                          </a:solidFill>
                        </a:rPr>
                        <a:t>4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AU" b="1" dirty="0"/>
                        <a:t>(17-20)</a:t>
                      </a:r>
                    </a:p>
                    <a:p>
                      <a:r>
                        <a:rPr lang="en-AU" b="1" dirty="0"/>
                        <a:t>(21-24)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(1-4)</a:t>
                      </a:r>
                    </a:p>
                    <a:p>
                      <a:pPr algn="ctr"/>
                      <a:r>
                        <a:rPr lang="en-AU" b="0" dirty="0">
                          <a:solidFill>
                            <a:srgbClr val="00B0F0"/>
                          </a:solidFill>
                        </a:rPr>
                        <a:t>1</a:t>
                      </a:r>
                      <a:r>
                        <a:rPr lang="en-AU" b="0" baseline="0" dirty="0">
                          <a:solidFill>
                            <a:srgbClr val="00B0F0"/>
                          </a:solidFill>
                        </a:rPr>
                        <a:t> </a:t>
                      </a:r>
                      <a:r>
                        <a:rPr lang="en-AU" b="0" dirty="0">
                          <a:solidFill>
                            <a:srgbClr val="00B0F0"/>
                          </a:solidFill>
                        </a:rPr>
                        <a:t>vs 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(5-8)</a:t>
                      </a:r>
                    </a:p>
                    <a:p>
                      <a:pPr algn="ctr"/>
                      <a:r>
                        <a:rPr lang="en-AU" dirty="0">
                          <a:solidFill>
                            <a:srgbClr val="0070C0"/>
                          </a:solidFill>
                        </a:rPr>
                        <a:t>2 vs 2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(9-12)</a:t>
                      </a:r>
                    </a:p>
                    <a:p>
                      <a:pPr algn="ctr"/>
                      <a:r>
                        <a:rPr lang="en-AU" dirty="0">
                          <a:solidFill>
                            <a:srgbClr val="0070C0"/>
                          </a:solidFill>
                        </a:rPr>
                        <a:t>3</a:t>
                      </a:r>
                      <a:r>
                        <a:rPr lang="en-AU" baseline="0" dirty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AU" dirty="0">
                          <a:solidFill>
                            <a:srgbClr val="0070C0"/>
                          </a:solidFill>
                        </a:rPr>
                        <a:t>vs 3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(13-16)</a:t>
                      </a:r>
                    </a:p>
                    <a:p>
                      <a:pPr algn="ctr"/>
                      <a:r>
                        <a:rPr lang="en-AU" dirty="0">
                          <a:solidFill>
                            <a:srgbClr val="0070C0"/>
                          </a:solidFill>
                        </a:rPr>
                        <a:t>4 vs 4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AU" b="1" dirty="0"/>
                        <a:t>(25-28)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390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3900">
                <a:tc>
                  <a:txBody>
                    <a:bodyPr/>
                    <a:lstStyle/>
                    <a:p>
                      <a:r>
                        <a:rPr lang="en-AU" b="1" dirty="0"/>
                        <a:t>(21-24)</a:t>
                      </a:r>
                    </a:p>
                    <a:p>
                      <a:r>
                        <a:rPr lang="en-AU" b="1" dirty="0"/>
                        <a:t>(17-20)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600" b="1" dirty="0">
                          <a:solidFill>
                            <a:srgbClr val="FF0000"/>
                          </a:solidFill>
                        </a:rPr>
                        <a:t>8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600" b="1" dirty="0">
                          <a:solidFill>
                            <a:srgbClr val="FF0000"/>
                          </a:solidFill>
                        </a:rPr>
                        <a:t>7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600" b="1" dirty="0">
                          <a:solidFill>
                            <a:srgbClr val="FF0000"/>
                          </a:solidFill>
                        </a:rPr>
                        <a:t>6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600" b="1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3900">
                <a:tc>
                  <a:txBody>
                    <a:bodyPr/>
                    <a:lstStyle/>
                    <a:p>
                      <a:r>
                        <a:rPr lang="en-AU" b="1" dirty="0"/>
                        <a:t>(13-16)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(25-28)</a:t>
                      </a:r>
                    </a:p>
                    <a:p>
                      <a:pPr algn="ctr"/>
                      <a:r>
                        <a:rPr lang="en-AU" dirty="0">
                          <a:solidFill>
                            <a:srgbClr val="0070C0"/>
                          </a:solidFill>
                        </a:rPr>
                        <a:t>8 vs</a:t>
                      </a:r>
                      <a:r>
                        <a:rPr lang="en-AU" baseline="0" dirty="0">
                          <a:solidFill>
                            <a:srgbClr val="0070C0"/>
                          </a:solidFill>
                        </a:rPr>
                        <a:t> 8</a:t>
                      </a:r>
                      <a:endParaRPr lang="en-A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(1-4)</a:t>
                      </a:r>
                    </a:p>
                    <a:p>
                      <a:pPr algn="ctr"/>
                      <a:r>
                        <a:rPr lang="en-AU" dirty="0">
                          <a:solidFill>
                            <a:srgbClr val="0070C0"/>
                          </a:solidFill>
                        </a:rPr>
                        <a:t>7 vs 7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(5-8)</a:t>
                      </a:r>
                    </a:p>
                    <a:p>
                      <a:pPr algn="ctr"/>
                      <a:r>
                        <a:rPr lang="en-AU" dirty="0">
                          <a:solidFill>
                            <a:srgbClr val="0070C0"/>
                          </a:solidFill>
                        </a:rPr>
                        <a:t>6 vs 6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(9-12)</a:t>
                      </a:r>
                    </a:p>
                    <a:p>
                      <a:pPr algn="ctr"/>
                      <a:r>
                        <a:rPr lang="en-AU" dirty="0">
                          <a:solidFill>
                            <a:srgbClr val="0070C0"/>
                          </a:solidFill>
                        </a:rPr>
                        <a:t>5 vs 5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390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r>
                        <a:rPr lang="en-AU" sz="2400" dirty="0"/>
                        <a:t>All pairs play all 28</a:t>
                      </a:r>
                      <a:r>
                        <a:rPr lang="en-AU" sz="2400" baseline="0" dirty="0"/>
                        <a:t> boards in play, </a:t>
                      </a:r>
                      <a:r>
                        <a:rPr lang="en-AU" sz="2400" baseline="0" dirty="0">
                          <a:solidFill>
                            <a:schemeClr val="tx1"/>
                          </a:solidFill>
                        </a:rPr>
                        <a:t>need a </a:t>
                      </a:r>
                      <a:r>
                        <a:rPr lang="en-AU" sz="2400" b="1" baseline="0" dirty="0">
                          <a:solidFill>
                            <a:schemeClr val="tx1"/>
                          </a:solidFill>
                        </a:rPr>
                        <a:t>twin set</a:t>
                      </a:r>
                      <a:r>
                        <a:rPr lang="en-AU" sz="2400" baseline="0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  <a:p>
                      <a:r>
                        <a:rPr lang="en-AU" sz="2400" baseline="0" dirty="0"/>
                        <a:t>E-W pairs move normally, miss one opposing pair.</a:t>
                      </a:r>
                      <a:endParaRPr lang="en-A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5730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r>
                        <a:rPr lang="en-AU" sz="2400" dirty="0"/>
                        <a:t>Distribute one set starting at Table 1, finishing at T4.  </a:t>
                      </a:r>
                    </a:p>
                    <a:p>
                      <a:r>
                        <a:rPr lang="en-AU" sz="2400" dirty="0"/>
                        <a:t>2</a:t>
                      </a:r>
                      <a:r>
                        <a:rPr lang="en-AU" sz="2400" baseline="30000" dirty="0"/>
                        <a:t>nd</a:t>
                      </a:r>
                      <a:r>
                        <a:rPr lang="en-AU" sz="2400" dirty="0"/>
                        <a:t> set from</a:t>
                      </a:r>
                      <a:r>
                        <a:rPr lang="en-AU" sz="2400" baseline="0" dirty="0"/>
                        <a:t> T8, walking backwards, starting with last set</a:t>
                      </a:r>
                      <a:r>
                        <a:rPr lang="en-AU" baseline="0" dirty="0"/>
                        <a:t>.</a:t>
                      </a:r>
                    </a:p>
                    <a:p>
                      <a:r>
                        <a:rPr lang="en-AU" baseline="0" dirty="0"/>
                        <a:t> </a:t>
                      </a:r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3704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8274282"/>
              </p:ext>
            </p:extLst>
          </p:nvPr>
        </p:nvGraphicFramePr>
        <p:xfrm>
          <a:off x="152400" y="17585"/>
          <a:ext cx="8839201" cy="7040880"/>
        </p:xfrm>
        <a:graphic>
          <a:graphicData uri="http://schemas.openxmlformats.org/drawingml/2006/table">
            <a:tbl>
              <a:tblPr bandCol="1">
                <a:tableStyleId>{3C2FFA5D-87B4-456A-9821-1D502468CF0F}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3812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8286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72390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/>
                      <a:r>
                        <a:rPr lang="en-AU" sz="3200" baseline="0" dirty="0"/>
                        <a:t>10 </a:t>
                      </a:r>
                      <a:r>
                        <a:rPr lang="en-AU" sz="3200" dirty="0"/>
                        <a:t>table Web (</a:t>
                      </a:r>
                      <a:r>
                        <a:rPr lang="en-AU" sz="3200" b="1" dirty="0">
                          <a:solidFill>
                            <a:srgbClr val="FF0000"/>
                          </a:solidFill>
                        </a:rPr>
                        <a:t>9</a:t>
                      </a:r>
                      <a:r>
                        <a:rPr lang="en-AU" sz="3200" dirty="0"/>
                        <a:t>x3)</a:t>
                      </a: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600" b="1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600" b="1" dirty="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600" b="1" dirty="0">
                          <a:solidFill>
                            <a:srgbClr val="FF0000"/>
                          </a:solidFill>
                        </a:rPr>
                        <a:t>3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600" b="1" dirty="0">
                          <a:solidFill>
                            <a:srgbClr val="FF0000"/>
                          </a:solidFill>
                        </a:rPr>
                        <a:t>4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600" b="1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AU" sz="1400" b="1" dirty="0"/>
                        <a:t>(16-18)</a:t>
                      </a:r>
                    </a:p>
                    <a:p>
                      <a:r>
                        <a:rPr lang="en-AU" sz="1400" b="1" dirty="0"/>
                        <a:t>(19-21)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(1-3)</a:t>
                      </a:r>
                    </a:p>
                    <a:p>
                      <a:pPr algn="ctr"/>
                      <a:r>
                        <a:rPr lang="en-AU" b="0" dirty="0">
                          <a:solidFill>
                            <a:srgbClr val="00B0F0"/>
                          </a:solidFill>
                        </a:rPr>
                        <a:t>1</a:t>
                      </a:r>
                      <a:r>
                        <a:rPr lang="en-AU" b="0" baseline="0" dirty="0">
                          <a:solidFill>
                            <a:srgbClr val="00B0F0"/>
                          </a:solidFill>
                        </a:rPr>
                        <a:t> </a:t>
                      </a:r>
                      <a:r>
                        <a:rPr lang="en-AU" b="0" dirty="0">
                          <a:solidFill>
                            <a:srgbClr val="00B0F0"/>
                          </a:solidFill>
                        </a:rPr>
                        <a:t>vs 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(4-6)</a:t>
                      </a:r>
                    </a:p>
                    <a:p>
                      <a:pPr algn="ctr"/>
                      <a:r>
                        <a:rPr lang="en-AU" b="0" dirty="0">
                          <a:solidFill>
                            <a:srgbClr val="00B0F0"/>
                          </a:solidFill>
                        </a:rPr>
                        <a:t>2 vs 2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(7-9)</a:t>
                      </a:r>
                    </a:p>
                    <a:p>
                      <a:pPr algn="ctr"/>
                      <a:r>
                        <a:rPr lang="en-AU" dirty="0">
                          <a:solidFill>
                            <a:srgbClr val="0070C0"/>
                          </a:solidFill>
                        </a:rPr>
                        <a:t>3 vs 3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(10-12)</a:t>
                      </a:r>
                    </a:p>
                    <a:p>
                      <a:pPr algn="ctr"/>
                      <a:r>
                        <a:rPr lang="en-AU" baseline="0" dirty="0">
                          <a:solidFill>
                            <a:srgbClr val="0070C0"/>
                          </a:solidFill>
                        </a:rPr>
                        <a:t>4 </a:t>
                      </a:r>
                      <a:r>
                        <a:rPr lang="en-AU" dirty="0">
                          <a:solidFill>
                            <a:srgbClr val="0070C0"/>
                          </a:solidFill>
                        </a:rPr>
                        <a:t>vs 4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(13-15)</a:t>
                      </a:r>
                    </a:p>
                    <a:p>
                      <a:pPr algn="ctr"/>
                      <a:r>
                        <a:rPr lang="en-AU">
                          <a:solidFill>
                            <a:srgbClr val="0070C0"/>
                          </a:solidFill>
                        </a:rPr>
                        <a:t>5 vs 5</a:t>
                      </a:r>
                      <a:endParaRPr lang="en-A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AU" sz="1400" b="1" dirty="0"/>
                        <a:t>(22-24)</a:t>
                      </a:r>
                    </a:p>
                    <a:p>
                      <a:r>
                        <a:rPr lang="en-AU" sz="1400" b="1" dirty="0"/>
                        <a:t>(25-27)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390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3900">
                <a:tc>
                  <a:txBody>
                    <a:bodyPr/>
                    <a:lstStyle/>
                    <a:p>
                      <a:r>
                        <a:rPr lang="en-AU" sz="1400" b="1" dirty="0"/>
                        <a:t>(22-24)</a:t>
                      </a:r>
                    </a:p>
                    <a:p>
                      <a:r>
                        <a:rPr lang="en-AU" sz="1400" b="1" dirty="0"/>
                        <a:t>(19-21)</a:t>
                      </a:r>
                    </a:p>
                    <a:p>
                      <a:r>
                        <a:rPr lang="en-AU" sz="1400" b="1" dirty="0"/>
                        <a:t>(16-18)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600" b="1" dirty="0">
                          <a:solidFill>
                            <a:srgbClr val="FF0000"/>
                          </a:solidFill>
                        </a:rPr>
                        <a:t>10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600" b="1" dirty="0">
                          <a:solidFill>
                            <a:srgbClr val="FF0000"/>
                          </a:solidFill>
                        </a:rPr>
                        <a:t>9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600" b="1" dirty="0">
                          <a:solidFill>
                            <a:srgbClr val="FF0000"/>
                          </a:solidFill>
                        </a:rPr>
                        <a:t>8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600" b="1" dirty="0">
                          <a:solidFill>
                            <a:srgbClr val="FF0000"/>
                          </a:solidFill>
                        </a:rPr>
                        <a:t>7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600" b="1" dirty="0">
                          <a:solidFill>
                            <a:srgbClr val="FF0000"/>
                          </a:solidFill>
                        </a:rPr>
                        <a:t>6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3900">
                <a:tc>
                  <a:txBody>
                    <a:bodyPr/>
                    <a:lstStyle/>
                    <a:p>
                      <a:r>
                        <a:rPr lang="en-AU" sz="1400" b="1" dirty="0"/>
                        <a:t>(13-15)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(25-27)</a:t>
                      </a:r>
                    </a:p>
                    <a:p>
                      <a:pPr algn="ctr"/>
                      <a:r>
                        <a:rPr lang="en-AU" dirty="0">
                          <a:solidFill>
                            <a:srgbClr val="0070C0"/>
                          </a:solidFill>
                        </a:rPr>
                        <a:t>10 vs</a:t>
                      </a:r>
                      <a:r>
                        <a:rPr lang="en-AU" baseline="0" dirty="0">
                          <a:solidFill>
                            <a:srgbClr val="0070C0"/>
                          </a:solidFill>
                        </a:rPr>
                        <a:t> 10</a:t>
                      </a:r>
                      <a:endParaRPr lang="en-A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(1-3)</a:t>
                      </a:r>
                    </a:p>
                    <a:p>
                      <a:pPr algn="ctr"/>
                      <a:r>
                        <a:rPr lang="en-AU" dirty="0">
                          <a:solidFill>
                            <a:srgbClr val="00B0F0"/>
                          </a:solidFill>
                        </a:rPr>
                        <a:t>9</a:t>
                      </a:r>
                      <a:r>
                        <a:rPr lang="en-AU" baseline="0" dirty="0">
                          <a:solidFill>
                            <a:srgbClr val="00B0F0"/>
                          </a:solidFill>
                        </a:rPr>
                        <a:t> vs 9</a:t>
                      </a:r>
                      <a:endParaRPr lang="en-AU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(4-6)</a:t>
                      </a:r>
                    </a:p>
                    <a:p>
                      <a:pPr algn="ctr"/>
                      <a:r>
                        <a:rPr lang="en-AU" dirty="0">
                          <a:solidFill>
                            <a:srgbClr val="0070C0"/>
                          </a:solidFill>
                        </a:rPr>
                        <a:t>8 vs 8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(7-9)</a:t>
                      </a:r>
                    </a:p>
                    <a:p>
                      <a:pPr algn="ctr"/>
                      <a:r>
                        <a:rPr lang="en-AU" dirty="0">
                          <a:solidFill>
                            <a:srgbClr val="0070C0"/>
                          </a:solidFill>
                        </a:rPr>
                        <a:t>7 vs 7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(10-12)</a:t>
                      </a:r>
                    </a:p>
                    <a:p>
                      <a:pPr algn="ctr"/>
                      <a:r>
                        <a:rPr lang="en-AU" dirty="0">
                          <a:solidFill>
                            <a:srgbClr val="0070C0"/>
                          </a:solidFill>
                        </a:rPr>
                        <a:t>6 vs 6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390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r>
                        <a:rPr lang="en-AU" sz="2400" dirty="0"/>
                        <a:t>All pairs play all 27</a:t>
                      </a:r>
                      <a:r>
                        <a:rPr lang="en-AU" sz="2400" baseline="0" dirty="0"/>
                        <a:t> boards in play, </a:t>
                      </a:r>
                      <a:r>
                        <a:rPr lang="en-AU" sz="2400" baseline="0" dirty="0">
                          <a:solidFill>
                            <a:schemeClr val="tx1"/>
                          </a:solidFill>
                        </a:rPr>
                        <a:t>need a </a:t>
                      </a:r>
                      <a:r>
                        <a:rPr lang="en-AU" sz="2400" b="1" baseline="0" dirty="0">
                          <a:solidFill>
                            <a:schemeClr val="tx1"/>
                          </a:solidFill>
                        </a:rPr>
                        <a:t>twin set</a:t>
                      </a:r>
                      <a:r>
                        <a:rPr lang="en-AU" sz="2400" baseline="0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  <a:p>
                      <a:r>
                        <a:rPr lang="en-AU" sz="2400" baseline="0" dirty="0"/>
                        <a:t>E-W pairs move normally.</a:t>
                      </a:r>
                      <a:endParaRPr lang="en-A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5730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r>
                        <a:rPr lang="en-AU" sz="2400" dirty="0"/>
                        <a:t>Webs are quite simple for any even number of tables. </a:t>
                      </a:r>
                    </a:p>
                    <a:p>
                      <a:r>
                        <a:rPr lang="en-AU" sz="2400" dirty="0"/>
                        <a:t>8</a:t>
                      </a:r>
                      <a:r>
                        <a:rPr lang="en-AU" sz="2400" baseline="0" dirty="0"/>
                        <a:t> (7x4),</a:t>
                      </a:r>
                      <a:r>
                        <a:rPr lang="en-AU" sz="2400" dirty="0"/>
                        <a:t> 10</a:t>
                      </a:r>
                      <a:r>
                        <a:rPr lang="en-AU" sz="2400" baseline="0" dirty="0"/>
                        <a:t> &amp;</a:t>
                      </a:r>
                      <a:r>
                        <a:rPr lang="en-AU" sz="2400" dirty="0"/>
                        <a:t>12</a:t>
                      </a:r>
                      <a:r>
                        <a:rPr lang="en-AU" sz="2400" baseline="0" dirty="0"/>
                        <a:t> (9x3),</a:t>
                      </a:r>
                      <a:r>
                        <a:rPr lang="en-AU" sz="2400" dirty="0"/>
                        <a:t> 14 &amp; 16 (13x2)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01297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6513122"/>
              </p:ext>
            </p:extLst>
          </p:nvPr>
        </p:nvGraphicFramePr>
        <p:xfrm>
          <a:off x="0" y="-152400"/>
          <a:ext cx="9144000" cy="7518595"/>
        </p:xfrm>
        <a:graphic>
          <a:graphicData uri="http://schemas.openxmlformats.org/drawingml/2006/table">
            <a:tbl>
              <a:tblPr bandCol="1">
                <a:tableStyleId>{3C2FFA5D-87B4-456A-9821-1D502468CF0F}</a:tableStyleId>
              </a:tblPr>
              <a:tblGrid>
                <a:gridCol w="1066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3812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8286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72390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/>
                      <a:r>
                        <a:rPr lang="en-AU" sz="3200" baseline="0" dirty="0"/>
                        <a:t>9½-10 </a:t>
                      </a:r>
                      <a:r>
                        <a:rPr lang="en-AU" sz="3200" dirty="0"/>
                        <a:t>table Rover (</a:t>
                      </a:r>
                      <a:r>
                        <a:rPr lang="en-AU" sz="3200" b="1" dirty="0">
                          <a:solidFill>
                            <a:srgbClr val="FF0000"/>
                          </a:solidFill>
                        </a:rPr>
                        <a:t>9</a:t>
                      </a:r>
                      <a:r>
                        <a:rPr lang="en-AU" sz="3200" dirty="0"/>
                        <a:t>x3)</a:t>
                      </a: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600" b="1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600" b="1" dirty="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600" b="1" dirty="0">
                          <a:solidFill>
                            <a:srgbClr val="FF0000"/>
                          </a:solidFill>
                        </a:rPr>
                        <a:t>3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600" b="1" dirty="0">
                          <a:solidFill>
                            <a:srgbClr val="FF0000"/>
                          </a:solidFill>
                        </a:rPr>
                        <a:t>4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600" b="1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AU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(1-3)</a:t>
                      </a:r>
                    </a:p>
                    <a:p>
                      <a:pPr algn="ctr"/>
                      <a:r>
                        <a:rPr lang="en-AU" b="0" dirty="0">
                          <a:solidFill>
                            <a:srgbClr val="00B0F0"/>
                          </a:solidFill>
                        </a:rPr>
                        <a:t>1</a:t>
                      </a:r>
                      <a:r>
                        <a:rPr lang="en-AU" b="0" baseline="0" dirty="0">
                          <a:solidFill>
                            <a:srgbClr val="00B0F0"/>
                          </a:solidFill>
                        </a:rPr>
                        <a:t> </a:t>
                      </a:r>
                      <a:r>
                        <a:rPr lang="en-AU" b="0" dirty="0">
                          <a:solidFill>
                            <a:srgbClr val="00B0F0"/>
                          </a:solidFill>
                        </a:rPr>
                        <a:t>vs 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(4-6)</a:t>
                      </a:r>
                    </a:p>
                    <a:p>
                      <a:pPr algn="ctr"/>
                      <a:r>
                        <a:rPr lang="en-AU" b="0" dirty="0">
                          <a:solidFill>
                            <a:srgbClr val="00B0F0"/>
                          </a:solidFill>
                        </a:rPr>
                        <a:t>2 vs 2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(7-9)</a:t>
                      </a:r>
                    </a:p>
                    <a:p>
                      <a:pPr algn="ctr"/>
                      <a:r>
                        <a:rPr lang="en-AU" dirty="0">
                          <a:solidFill>
                            <a:srgbClr val="0070C0"/>
                          </a:solidFill>
                        </a:rPr>
                        <a:t>3 vs 3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(10-12)</a:t>
                      </a:r>
                    </a:p>
                    <a:p>
                      <a:pPr algn="ctr"/>
                      <a:r>
                        <a:rPr lang="en-AU" baseline="0" dirty="0">
                          <a:solidFill>
                            <a:srgbClr val="0070C0"/>
                          </a:solidFill>
                        </a:rPr>
                        <a:t>4 </a:t>
                      </a:r>
                      <a:r>
                        <a:rPr lang="en-AU" dirty="0">
                          <a:solidFill>
                            <a:srgbClr val="0070C0"/>
                          </a:solidFill>
                        </a:rPr>
                        <a:t>vs 4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(13-15)</a:t>
                      </a:r>
                    </a:p>
                    <a:p>
                      <a:pPr algn="ctr"/>
                      <a:r>
                        <a:rPr lang="en-AU">
                          <a:solidFill>
                            <a:srgbClr val="0070C0"/>
                          </a:solidFill>
                        </a:rPr>
                        <a:t>5 vs 5</a:t>
                      </a:r>
                      <a:endParaRPr lang="en-A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AU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390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3900">
                <a:tc>
                  <a:txBody>
                    <a:bodyPr/>
                    <a:lstStyle/>
                    <a:p>
                      <a:endParaRPr lang="en-AU" sz="1400" b="1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600" b="1" dirty="0">
                          <a:solidFill>
                            <a:srgbClr val="FF0000"/>
                          </a:solidFill>
                        </a:rPr>
                        <a:t>10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600" b="1" dirty="0">
                          <a:solidFill>
                            <a:srgbClr val="FF0000"/>
                          </a:solidFill>
                        </a:rPr>
                        <a:t>9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600" b="1" dirty="0">
                          <a:solidFill>
                            <a:srgbClr val="FF0000"/>
                          </a:solidFill>
                        </a:rPr>
                        <a:t>8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600" b="1" dirty="0">
                          <a:solidFill>
                            <a:srgbClr val="FF0000"/>
                          </a:solidFill>
                        </a:rPr>
                        <a:t>7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600" b="1" dirty="0">
                          <a:solidFill>
                            <a:srgbClr val="FF0000"/>
                          </a:solidFill>
                        </a:rPr>
                        <a:t>6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3900">
                <a:tc>
                  <a:txBody>
                    <a:bodyPr/>
                    <a:lstStyle/>
                    <a:p>
                      <a:endParaRPr lang="en-AU" sz="1400" b="1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b="1" dirty="0"/>
                    </a:p>
                    <a:p>
                      <a:pPr algn="ctr"/>
                      <a:r>
                        <a:rPr lang="en-AU" baseline="0" dirty="0">
                          <a:solidFill>
                            <a:srgbClr val="0070C0"/>
                          </a:solidFill>
                        </a:rPr>
                        <a:t>10 </a:t>
                      </a:r>
                      <a:r>
                        <a:rPr lang="en-AU" dirty="0">
                          <a:solidFill>
                            <a:srgbClr val="0070C0"/>
                          </a:solidFill>
                        </a:rPr>
                        <a:t>vs</a:t>
                      </a:r>
                      <a:r>
                        <a:rPr lang="en-AU" baseline="0" dirty="0">
                          <a:solidFill>
                            <a:srgbClr val="0070C0"/>
                          </a:solidFill>
                        </a:rPr>
                        <a:t> SO</a:t>
                      </a:r>
                      <a:endParaRPr lang="en-A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(25-27)</a:t>
                      </a:r>
                    </a:p>
                    <a:p>
                      <a:pPr algn="ctr"/>
                      <a:r>
                        <a:rPr lang="en-AU" dirty="0">
                          <a:solidFill>
                            <a:srgbClr val="00B0F0"/>
                          </a:solidFill>
                        </a:rPr>
                        <a:t>9</a:t>
                      </a:r>
                      <a:r>
                        <a:rPr lang="en-AU" baseline="0" dirty="0">
                          <a:solidFill>
                            <a:srgbClr val="00B0F0"/>
                          </a:solidFill>
                        </a:rPr>
                        <a:t> vs 9</a:t>
                      </a:r>
                      <a:endParaRPr lang="en-AU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(22-24)</a:t>
                      </a:r>
                    </a:p>
                    <a:p>
                      <a:pPr algn="ctr"/>
                      <a:r>
                        <a:rPr lang="en-AU" dirty="0">
                          <a:solidFill>
                            <a:srgbClr val="0070C0"/>
                          </a:solidFill>
                        </a:rPr>
                        <a:t>8 vs 8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(19-21)</a:t>
                      </a:r>
                    </a:p>
                    <a:p>
                      <a:pPr algn="ctr"/>
                      <a:r>
                        <a:rPr lang="en-AU" dirty="0">
                          <a:solidFill>
                            <a:srgbClr val="0070C0"/>
                          </a:solidFill>
                        </a:rPr>
                        <a:t>7 vs 7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(16-18)</a:t>
                      </a:r>
                    </a:p>
                    <a:p>
                      <a:pPr algn="ctr"/>
                      <a:r>
                        <a:rPr lang="en-AU" dirty="0">
                          <a:solidFill>
                            <a:srgbClr val="0070C0"/>
                          </a:solidFill>
                        </a:rPr>
                        <a:t>6 vs 6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7715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r>
                        <a:rPr lang="en-AU" sz="2400" baseline="0" dirty="0"/>
                        <a:t>Say you get a late pair to 9-table Mitchell, or you have a parallel section. The late pair (10) sits out as NS, then </a:t>
                      </a:r>
                      <a:r>
                        <a:rPr lang="en-AU" sz="2400" b="1" baseline="0" dirty="0"/>
                        <a:t>Bumps</a:t>
                      </a:r>
                      <a:r>
                        <a:rPr lang="en-AU" sz="2400" baseline="0" dirty="0"/>
                        <a:t> NS at tables 2, 4, 6, 9, 3, 5, 7, 8 in sequence.</a:t>
                      </a:r>
                    </a:p>
                    <a:p>
                      <a:r>
                        <a:rPr lang="en-AU" sz="2400" baseline="0" dirty="0"/>
                        <a:t>EW and boards move normally. One set of boards.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5730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r>
                        <a:rPr lang="en-AU" sz="2400" dirty="0"/>
                        <a:t>If you have a twin set, you can have a roving TABLE.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2905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7545387"/>
              </p:ext>
            </p:extLst>
          </p:nvPr>
        </p:nvGraphicFramePr>
        <p:xfrm>
          <a:off x="0" y="23446"/>
          <a:ext cx="9144000" cy="6933614"/>
        </p:xfrm>
        <a:graphic>
          <a:graphicData uri="http://schemas.openxmlformats.org/drawingml/2006/table">
            <a:tbl>
              <a:tblPr bandCol="1">
                <a:tableStyleId>{3C2FFA5D-87B4-456A-9821-1D502468CF0F}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3812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13347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72390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/>
                      <a:r>
                        <a:rPr lang="en-AU" sz="3200" baseline="0" dirty="0"/>
                        <a:t>11 </a:t>
                      </a:r>
                      <a:r>
                        <a:rPr lang="en-AU" sz="3200" dirty="0"/>
                        <a:t>table Bowman-Ewing (</a:t>
                      </a:r>
                      <a:r>
                        <a:rPr lang="en-AU" sz="3200" b="1" dirty="0">
                          <a:solidFill>
                            <a:srgbClr val="FF0000"/>
                          </a:solidFill>
                        </a:rPr>
                        <a:t>9</a:t>
                      </a:r>
                      <a:r>
                        <a:rPr lang="en-AU" sz="3200" dirty="0"/>
                        <a:t>x3)</a:t>
                      </a: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r>
                        <a:rPr lang="en-AU" sz="1400" b="1" dirty="0"/>
                        <a:t>(22-24)</a:t>
                      </a:r>
                    </a:p>
                    <a:p>
                      <a:r>
                        <a:rPr lang="en-AU" sz="1400" b="1" dirty="0"/>
                        <a:t>(19-21)</a:t>
                      </a:r>
                    </a:p>
                    <a:p>
                      <a:r>
                        <a:rPr lang="en-AU" sz="1400" b="1" dirty="0"/>
                        <a:t>(16-18)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600" b="1" dirty="0">
                          <a:solidFill>
                            <a:srgbClr val="FF0000"/>
                          </a:solidFill>
                        </a:rPr>
                        <a:t>11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600" b="1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600" b="1" dirty="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600" b="1" dirty="0">
                          <a:solidFill>
                            <a:srgbClr val="FF0000"/>
                          </a:solidFill>
                        </a:rPr>
                        <a:t>3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600" b="1" dirty="0">
                          <a:solidFill>
                            <a:srgbClr val="FF0000"/>
                          </a:solidFill>
                        </a:rPr>
                        <a:t>4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3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4734">
                <a:tc>
                  <a:txBody>
                    <a:bodyPr/>
                    <a:lstStyle/>
                    <a:p>
                      <a:endParaRPr lang="en-AU" sz="1400" b="1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(25-27)</a:t>
                      </a:r>
                    </a:p>
                    <a:p>
                      <a:pPr algn="ctr"/>
                      <a:r>
                        <a:rPr lang="en-AU" b="0" dirty="0">
                          <a:solidFill>
                            <a:srgbClr val="00B0F0"/>
                          </a:solidFill>
                        </a:rPr>
                        <a:t>11</a:t>
                      </a:r>
                      <a:r>
                        <a:rPr lang="en-AU" b="0" baseline="0" dirty="0">
                          <a:solidFill>
                            <a:srgbClr val="00B0F0"/>
                          </a:solidFill>
                        </a:rPr>
                        <a:t> </a:t>
                      </a:r>
                      <a:r>
                        <a:rPr lang="en-AU" b="0" dirty="0">
                          <a:solidFill>
                            <a:srgbClr val="00B0F0"/>
                          </a:solidFill>
                        </a:rPr>
                        <a:t>vs 11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(1-3)</a:t>
                      </a:r>
                    </a:p>
                    <a:p>
                      <a:pPr algn="ctr"/>
                      <a:r>
                        <a:rPr lang="en-AU" b="0" dirty="0">
                          <a:solidFill>
                            <a:srgbClr val="00B0F0"/>
                          </a:solidFill>
                        </a:rPr>
                        <a:t>1 vs 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(4-6)</a:t>
                      </a:r>
                    </a:p>
                    <a:p>
                      <a:pPr algn="ctr"/>
                      <a:r>
                        <a:rPr lang="en-AU" dirty="0">
                          <a:solidFill>
                            <a:srgbClr val="0070C0"/>
                          </a:solidFill>
                        </a:rPr>
                        <a:t>2 vs 2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(7-9)</a:t>
                      </a:r>
                    </a:p>
                    <a:p>
                      <a:pPr algn="ctr"/>
                      <a:r>
                        <a:rPr lang="en-AU" baseline="0" dirty="0">
                          <a:solidFill>
                            <a:srgbClr val="0070C0"/>
                          </a:solidFill>
                        </a:rPr>
                        <a:t>3 </a:t>
                      </a:r>
                      <a:r>
                        <a:rPr lang="en-AU" dirty="0">
                          <a:solidFill>
                            <a:srgbClr val="0070C0"/>
                          </a:solidFill>
                        </a:rPr>
                        <a:t>vs 3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(10-12)</a:t>
                      </a:r>
                    </a:p>
                    <a:p>
                      <a:pPr algn="ctr"/>
                      <a:r>
                        <a:rPr lang="en-AU" dirty="0">
                          <a:solidFill>
                            <a:srgbClr val="0070C0"/>
                          </a:solidFill>
                        </a:rPr>
                        <a:t>4 vs 4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b="1" dirty="0"/>
                    </a:p>
                    <a:p>
                      <a:pPr algn="ctr"/>
                      <a:endParaRPr lang="en-A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4128">
                <a:tc>
                  <a:txBody>
                    <a:bodyPr/>
                    <a:lstStyle/>
                    <a:p>
                      <a:endParaRPr lang="en-AU" sz="1400" b="1" dirty="0"/>
                    </a:p>
                    <a:p>
                      <a:endParaRPr lang="en-AU" sz="1400" b="1" dirty="0"/>
                    </a:p>
                    <a:p>
                      <a:r>
                        <a:rPr lang="en-AU" sz="1400" b="1" dirty="0"/>
                        <a:t>(13-15)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600" b="1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9348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(13-15)</a:t>
                      </a:r>
                    </a:p>
                    <a:p>
                      <a:pPr algn="ctr"/>
                      <a:r>
                        <a:rPr lang="en-AU" dirty="0">
                          <a:solidFill>
                            <a:srgbClr val="00B0F0"/>
                          </a:solidFill>
                        </a:rPr>
                        <a:t>5 vs 5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7114">
                <a:tc>
                  <a:txBody>
                    <a:bodyPr/>
                    <a:lstStyle/>
                    <a:p>
                      <a:r>
                        <a:rPr lang="en-AU" sz="1400" b="1" dirty="0"/>
                        <a:t>(4-6)</a:t>
                      </a:r>
                    </a:p>
                    <a:p>
                      <a:r>
                        <a:rPr lang="en-AU" sz="1400" b="1" dirty="0"/>
                        <a:t>(7-9)</a:t>
                      </a:r>
                    </a:p>
                    <a:p>
                      <a:r>
                        <a:rPr lang="en-AU" sz="1400" b="1" dirty="0"/>
                        <a:t>(10-12)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600" b="1" dirty="0">
                          <a:solidFill>
                            <a:srgbClr val="FF0000"/>
                          </a:solidFill>
                        </a:rPr>
                        <a:t>10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600" b="1" dirty="0">
                          <a:solidFill>
                            <a:srgbClr val="FF0000"/>
                          </a:solidFill>
                        </a:rPr>
                        <a:t>9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600" b="1" dirty="0">
                          <a:solidFill>
                            <a:srgbClr val="FF0000"/>
                          </a:solidFill>
                        </a:rPr>
                        <a:t>8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600" b="1" dirty="0">
                          <a:solidFill>
                            <a:srgbClr val="FF0000"/>
                          </a:solidFill>
                        </a:rPr>
                        <a:t>7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600" b="1" dirty="0">
                          <a:solidFill>
                            <a:srgbClr val="FF0000"/>
                          </a:solidFill>
                        </a:rPr>
                        <a:t>6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3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2814">
                <a:tc>
                  <a:txBody>
                    <a:bodyPr/>
                    <a:lstStyle/>
                    <a:p>
                      <a:endParaRPr lang="en-AU" sz="1400" b="1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(1-3)</a:t>
                      </a:r>
                    </a:p>
                    <a:p>
                      <a:pPr algn="ctr"/>
                      <a:r>
                        <a:rPr lang="en-AU" dirty="0">
                          <a:solidFill>
                            <a:srgbClr val="0070C0"/>
                          </a:solidFill>
                        </a:rPr>
                        <a:t>8 vs</a:t>
                      </a:r>
                      <a:r>
                        <a:rPr lang="en-AU" baseline="0" dirty="0">
                          <a:solidFill>
                            <a:srgbClr val="0070C0"/>
                          </a:solidFill>
                        </a:rPr>
                        <a:t> 8</a:t>
                      </a:r>
                      <a:endParaRPr lang="en-A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(25-27)</a:t>
                      </a:r>
                    </a:p>
                    <a:p>
                      <a:pPr algn="ctr"/>
                      <a:r>
                        <a:rPr lang="en-AU" dirty="0">
                          <a:solidFill>
                            <a:srgbClr val="00B0F0"/>
                          </a:solidFill>
                        </a:rPr>
                        <a:t>9</a:t>
                      </a:r>
                      <a:r>
                        <a:rPr lang="en-AU" baseline="0" dirty="0">
                          <a:solidFill>
                            <a:srgbClr val="00B0F0"/>
                          </a:solidFill>
                        </a:rPr>
                        <a:t> vs 9</a:t>
                      </a:r>
                      <a:endParaRPr lang="en-AU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(22-24)</a:t>
                      </a:r>
                    </a:p>
                    <a:p>
                      <a:pPr algn="ctr"/>
                      <a:r>
                        <a:rPr lang="en-AU" dirty="0">
                          <a:solidFill>
                            <a:srgbClr val="0070C0"/>
                          </a:solidFill>
                        </a:rPr>
                        <a:t>8 vs 8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(19-21)</a:t>
                      </a:r>
                    </a:p>
                    <a:p>
                      <a:pPr algn="ctr"/>
                      <a:r>
                        <a:rPr lang="en-AU" dirty="0">
                          <a:solidFill>
                            <a:srgbClr val="0070C0"/>
                          </a:solidFill>
                        </a:rPr>
                        <a:t>7 vs 7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(16-18)</a:t>
                      </a:r>
                    </a:p>
                    <a:p>
                      <a:pPr algn="ctr"/>
                      <a:r>
                        <a:rPr lang="en-AU" dirty="0">
                          <a:solidFill>
                            <a:srgbClr val="0070C0"/>
                          </a:solidFill>
                        </a:rPr>
                        <a:t>6 vs 6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b="1" dirty="0"/>
                    </a:p>
                    <a:p>
                      <a:pPr algn="ctr"/>
                      <a:endParaRPr lang="en-AU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r>
                        <a:rPr lang="en-AU" sz="2400" dirty="0"/>
                        <a:t>All pairs play all 27</a:t>
                      </a:r>
                      <a:r>
                        <a:rPr lang="en-AU" sz="2400" baseline="0" dirty="0"/>
                        <a:t> boards in play, need </a:t>
                      </a:r>
                      <a:r>
                        <a:rPr lang="en-AU" sz="2400" baseline="0" dirty="0">
                          <a:solidFill>
                            <a:schemeClr val="tx1"/>
                          </a:solidFill>
                        </a:rPr>
                        <a:t>a </a:t>
                      </a:r>
                      <a:r>
                        <a:rPr lang="en-AU" sz="2400" b="1" baseline="0" dirty="0">
                          <a:solidFill>
                            <a:schemeClr val="tx1"/>
                          </a:solidFill>
                        </a:rPr>
                        <a:t>twin set</a:t>
                      </a:r>
                      <a:r>
                        <a:rPr lang="en-AU" sz="2400" baseline="0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5730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r>
                        <a:rPr lang="en-AU" sz="2400" dirty="0"/>
                        <a:t>One set of boards rotate around</a:t>
                      </a:r>
                      <a:r>
                        <a:rPr lang="en-AU" sz="2400" baseline="0" dirty="0"/>
                        <a:t> tables 1-9. (Or T9 can grab theirs’ from T10) Tables 10 &amp; 11 share the second set.</a:t>
                      </a:r>
                    </a:p>
                    <a:p>
                      <a:r>
                        <a:rPr lang="en-AU" sz="2400" baseline="0" dirty="0"/>
                        <a:t>(They have to share boards 13-15). Also fine for 15 tables (13x2)</a:t>
                      </a:r>
                      <a:endParaRPr lang="en-A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91438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2910892"/>
              </p:ext>
            </p:extLst>
          </p:nvPr>
        </p:nvGraphicFramePr>
        <p:xfrm>
          <a:off x="0" y="17585"/>
          <a:ext cx="9144001" cy="6969955"/>
        </p:xfrm>
        <a:graphic>
          <a:graphicData uri="http://schemas.openxmlformats.org/drawingml/2006/table">
            <a:tbl>
              <a:tblPr bandCol="1">
                <a:tableStyleId>{3C2FFA5D-87B4-456A-9821-1D502468CF0F}</a:tableStyleId>
              </a:tblPr>
              <a:tblGrid>
                <a:gridCol w="7951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46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5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36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85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336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3853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3367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1805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03367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1805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93155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3577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82049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72390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gridSpan="13">
                  <a:txBody>
                    <a:bodyPr/>
                    <a:lstStyle/>
                    <a:p>
                      <a:pPr algn="ctr"/>
                      <a:r>
                        <a:rPr lang="en-AU" sz="3200" baseline="0" dirty="0"/>
                        <a:t>12 </a:t>
                      </a:r>
                      <a:r>
                        <a:rPr lang="en-AU" sz="3200" dirty="0"/>
                        <a:t>table Web (</a:t>
                      </a:r>
                      <a:r>
                        <a:rPr lang="en-AU" sz="3200" b="1" dirty="0">
                          <a:solidFill>
                            <a:srgbClr val="FF0000"/>
                          </a:solidFill>
                        </a:rPr>
                        <a:t>9</a:t>
                      </a:r>
                      <a:r>
                        <a:rPr lang="en-AU" sz="3200" dirty="0"/>
                        <a:t>x3)</a:t>
                      </a: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600" b="1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600" b="1" dirty="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600" b="1" dirty="0">
                          <a:solidFill>
                            <a:srgbClr val="FF0000"/>
                          </a:solidFill>
                        </a:rPr>
                        <a:t>3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600" b="1" dirty="0">
                          <a:solidFill>
                            <a:srgbClr val="FF0000"/>
                          </a:solidFill>
                        </a:rPr>
                        <a:t>4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600" b="1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600" b="1" dirty="0">
                          <a:solidFill>
                            <a:srgbClr val="FF0000"/>
                          </a:solidFill>
                        </a:rPr>
                        <a:t>6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AU" sz="1400" b="1" dirty="0"/>
                        <a:t>(19-21)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b="1" dirty="0"/>
                        <a:t>(22-24)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(1-3)</a:t>
                      </a:r>
                    </a:p>
                    <a:p>
                      <a:pPr algn="ctr"/>
                      <a:r>
                        <a:rPr lang="en-AU" b="0" dirty="0">
                          <a:solidFill>
                            <a:srgbClr val="00B0F0"/>
                          </a:solidFill>
                        </a:rPr>
                        <a:t>1</a:t>
                      </a:r>
                      <a:r>
                        <a:rPr lang="en-AU" b="0" baseline="0" dirty="0">
                          <a:solidFill>
                            <a:srgbClr val="00B0F0"/>
                          </a:solidFill>
                        </a:rPr>
                        <a:t> </a:t>
                      </a:r>
                      <a:r>
                        <a:rPr lang="en-AU" b="0" dirty="0">
                          <a:solidFill>
                            <a:srgbClr val="00B0F0"/>
                          </a:solidFill>
                        </a:rPr>
                        <a:t>vs 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(4-6)</a:t>
                      </a:r>
                    </a:p>
                    <a:p>
                      <a:pPr algn="ctr"/>
                      <a:r>
                        <a:rPr lang="en-AU" b="0" dirty="0">
                          <a:solidFill>
                            <a:srgbClr val="00B0F0"/>
                          </a:solidFill>
                        </a:rPr>
                        <a:t>2 vs 2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(7-9)</a:t>
                      </a:r>
                    </a:p>
                    <a:p>
                      <a:pPr algn="ctr"/>
                      <a:r>
                        <a:rPr lang="en-AU" dirty="0">
                          <a:solidFill>
                            <a:srgbClr val="0070C0"/>
                          </a:solidFill>
                        </a:rPr>
                        <a:t>3 vs 3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(10-12)</a:t>
                      </a:r>
                    </a:p>
                    <a:p>
                      <a:pPr algn="ctr"/>
                      <a:r>
                        <a:rPr lang="en-AU" baseline="0" dirty="0">
                          <a:solidFill>
                            <a:srgbClr val="0070C0"/>
                          </a:solidFill>
                        </a:rPr>
                        <a:t>4 </a:t>
                      </a:r>
                      <a:r>
                        <a:rPr lang="en-AU" dirty="0">
                          <a:solidFill>
                            <a:srgbClr val="0070C0"/>
                          </a:solidFill>
                        </a:rPr>
                        <a:t>vs 4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(13-15)</a:t>
                      </a:r>
                    </a:p>
                    <a:p>
                      <a:pPr algn="ctr"/>
                      <a:r>
                        <a:rPr lang="en-AU">
                          <a:solidFill>
                            <a:srgbClr val="0070C0"/>
                          </a:solidFill>
                        </a:rPr>
                        <a:t>5 vs 5</a:t>
                      </a:r>
                      <a:endParaRPr lang="en-A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(16-18)</a:t>
                      </a:r>
                    </a:p>
                    <a:p>
                      <a:pPr algn="ctr"/>
                      <a:r>
                        <a:rPr lang="en-AU" dirty="0">
                          <a:solidFill>
                            <a:srgbClr val="0070C0"/>
                          </a:solidFill>
                        </a:rPr>
                        <a:t>6 vs 6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AU" sz="1400" b="1" dirty="0"/>
                        <a:t>(25-27)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390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3900">
                <a:tc>
                  <a:txBody>
                    <a:bodyPr/>
                    <a:lstStyle/>
                    <a:p>
                      <a:r>
                        <a:rPr lang="en-AU" sz="1400" b="1" dirty="0"/>
                        <a:t>(22-24)</a:t>
                      </a:r>
                    </a:p>
                    <a:p>
                      <a:r>
                        <a:rPr lang="en-AU" sz="1400" b="1" dirty="0"/>
                        <a:t>(19-21)</a:t>
                      </a:r>
                    </a:p>
                    <a:p>
                      <a:r>
                        <a:rPr lang="en-AU" sz="1400" b="1" dirty="0"/>
                        <a:t>(16-18)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600" b="1" dirty="0">
                          <a:solidFill>
                            <a:srgbClr val="FF0000"/>
                          </a:solidFill>
                        </a:rPr>
                        <a:t>12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600" b="1" dirty="0">
                          <a:solidFill>
                            <a:srgbClr val="FF0000"/>
                          </a:solidFill>
                        </a:rPr>
                        <a:t>11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600" b="1" dirty="0">
                          <a:solidFill>
                            <a:srgbClr val="FF0000"/>
                          </a:solidFill>
                        </a:rPr>
                        <a:t>10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600" b="1" dirty="0">
                          <a:solidFill>
                            <a:srgbClr val="FF0000"/>
                          </a:solidFill>
                        </a:rPr>
                        <a:t>9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600" b="1" dirty="0">
                          <a:solidFill>
                            <a:srgbClr val="FF0000"/>
                          </a:solidFill>
                        </a:rPr>
                        <a:t>8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600" b="1" dirty="0">
                          <a:solidFill>
                            <a:srgbClr val="FF0000"/>
                          </a:solidFill>
                        </a:rPr>
                        <a:t>7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3900">
                <a:tc>
                  <a:txBody>
                    <a:bodyPr/>
                    <a:lstStyle/>
                    <a:p>
                      <a:endParaRPr lang="en-AU" sz="1400" b="1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(25-27)</a:t>
                      </a:r>
                    </a:p>
                    <a:p>
                      <a:pPr algn="ctr"/>
                      <a:r>
                        <a:rPr lang="en-AU" dirty="0">
                          <a:solidFill>
                            <a:srgbClr val="0070C0"/>
                          </a:solidFill>
                        </a:rPr>
                        <a:t>10 vs</a:t>
                      </a:r>
                      <a:r>
                        <a:rPr lang="en-AU" baseline="0" dirty="0">
                          <a:solidFill>
                            <a:srgbClr val="0070C0"/>
                          </a:solidFill>
                        </a:rPr>
                        <a:t> 10</a:t>
                      </a:r>
                      <a:endParaRPr lang="en-A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(1-3)</a:t>
                      </a:r>
                    </a:p>
                    <a:p>
                      <a:pPr algn="ctr"/>
                      <a:r>
                        <a:rPr lang="en-AU" baseline="0" dirty="0">
                          <a:solidFill>
                            <a:srgbClr val="00B0F0"/>
                          </a:solidFill>
                        </a:rPr>
                        <a:t>11 vs 11</a:t>
                      </a:r>
                      <a:endParaRPr lang="en-AU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(4-6)</a:t>
                      </a:r>
                    </a:p>
                    <a:p>
                      <a:pPr algn="ctr"/>
                      <a:r>
                        <a:rPr lang="en-AU" dirty="0">
                          <a:solidFill>
                            <a:srgbClr val="0070C0"/>
                          </a:solidFill>
                        </a:rPr>
                        <a:t>10 vs</a:t>
                      </a:r>
                      <a:r>
                        <a:rPr lang="en-AU" baseline="0" dirty="0">
                          <a:solidFill>
                            <a:srgbClr val="0070C0"/>
                          </a:solidFill>
                        </a:rPr>
                        <a:t> 10</a:t>
                      </a:r>
                      <a:endParaRPr lang="en-A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(7-9)</a:t>
                      </a:r>
                    </a:p>
                    <a:p>
                      <a:pPr algn="ctr"/>
                      <a:r>
                        <a:rPr lang="en-AU" dirty="0">
                          <a:solidFill>
                            <a:srgbClr val="00B0F0"/>
                          </a:solidFill>
                        </a:rPr>
                        <a:t>9</a:t>
                      </a:r>
                      <a:r>
                        <a:rPr lang="en-AU" baseline="0" dirty="0">
                          <a:solidFill>
                            <a:srgbClr val="00B0F0"/>
                          </a:solidFill>
                        </a:rPr>
                        <a:t> vs 9</a:t>
                      </a:r>
                      <a:endParaRPr lang="en-AU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(10-12)</a:t>
                      </a:r>
                    </a:p>
                    <a:p>
                      <a:pPr algn="ctr"/>
                      <a:r>
                        <a:rPr lang="en-AU" dirty="0">
                          <a:solidFill>
                            <a:srgbClr val="0070C0"/>
                          </a:solidFill>
                        </a:rPr>
                        <a:t>8 vs 8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(13-16)</a:t>
                      </a:r>
                    </a:p>
                    <a:p>
                      <a:pPr algn="ctr"/>
                      <a:r>
                        <a:rPr lang="en-AU" dirty="0">
                          <a:solidFill>
                            <a:srgbClr val="0070C0"/>
                          </a:solidFill>
                        </a:rPr>
                        <a:t>7 vs 7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2475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gridSpan="13">
                  <a:txBody>
                    <a:bodyPr/>
                    <a:lstStyle/>
                    <a:p>
                      <a:r>
                        <a:rPr lang="en-AU" sz="2400" dirty="0"/>
                        <a:t>All pairs play all 27</a:t>
                      </a:r>
                      <a:r>
                        <a:rPr lang="en-AU" sz="2400" baseline="0" dirty="0"/>
                        <a:t> boards in play, </a:t>
                      </a:r>
                      <a:r>
                        <a:rPr lang="en-AU" sz="2400" baseline="0" dirty="0">
                          <a:solidFill>
                            <a:schemeClr val="tx1"/>
                          </a:solidFill>
                        </a:rPr>
                        <a:t>need a </a:t>
                      </a:r>
                      <a:r>
                        <a:rPr lang="en-AU" sz="2400" b="1" baseline="0" dirty="0">
                          <a:solidFill>
                            <a:schemeClr val="tx1"/>
                          </a:solidFill>
                        </a:rPr>
                        <a:t>twin set</a:t>
                      </a:r>
                      <a:r>
                        <a:rPr lang="en-AU" sz="2400" baseline="0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400" baseline="0" dirty="0"/>
                        <a:t>E-W pairs move normally. </a:t>
                      </a:r>
                      <a:r>
                        <a:rPr lang="en-AU" sz="2400" dirty="0"/>
                        <a:t>Boards will have 12 scores.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5730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gridSpan="13">
                  <a:txBody>
                    <a:bodyPr/>
                    <a:lstStyle/>
                    <a:p>
                      <a:r>
                        <a:rPr lang="en-AU" sz="2400" dirty="0"/>
                        <a:t>In</a:t>
                      </a:r>
                      <a:r>
                        <a:rPr lang="en-AU" sz="2400" baseline="0" dirty="0"/>
                        <a:t> a “normal” game,  NS1 &amp; NS6 play 18 boards in common,  out of  the 36 in play. They play 7 of the 12 opponents in common</a:t>
                      </a:r>
                      <a:r>
                        <a:rPr lang="en-AU" sz="2400" baseline="0" dirty="0">
                          <a:solidFill>
                            <a:srgbClr val="00B050"/>
                          </a:solidFill>
                        </a:rPr>
                        <a:t>. </a:t>
                      </a:r>
                      <a:r>
                        <a:rPr lang="en-AU" sz="2400" b="1" baseline="0" dirty="0">
                          <a:solidFill>
                            <a:srgbClr val="00B050"/>
                          </a:solidFill>
                        </a:rPr>
                        <a:t>“Legal” but NOT “duplicate”.</a:t>
                      </a:r>
                      <a:r>
                        <a:rPr lang="en-AU" sz="2400" baseline="0" dirty="0">
                          <a:solidFill>
                            <a:srgbClr val="00B050"/>
                          </a:solidFill>
                        </a:rPr>
                        <a:t> </a:t>
                      </a:r>
                      <a:endParaRPr lang="en-AU" sz="2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21028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1815290"/>
              </p:ext>
            </p:extLst>
          </p:nvPr>
        </p:nvGraphicFramePr>
        <p:xfrm>
          <a:off x="0" y="0"/>
          <a:ext cx="9144001" cy="7399020"/>
        </p:xfrm>
        <a:graphic>
          <a:graphicData uri="http://schemas.openxmlformats.org/drawingml/2006/table">
            <a:tbl>
              <a:tblPr bandCol="1">
                <a:tableStyleId>{3C2FFA5D-87B4-456A-9821-1D502468CF0F}</a:tableStyleId>
              </a:tblPr>
              <a:tblGrid>
                <a:gridCol w="7882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59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4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47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64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47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3648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2475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1531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02475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1531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92352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3374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813423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72390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gridSpan="13">
                  <a:txBody>
                    <a:bodyPr/>
                    <a:lstStyle/>
                    <a:p>
                      <a:pPr algn="ctr"/>
                      <a:r>
                        <a:rPr lang="en-AU" sz="3200" baseline="0" dirty="0"/>
                        <a:t>12 </a:t>
                      </a:r>
                      <a:r>
                        <a:rPr lang="en-AU" sz="3200" dirty="0"/>
                        <a:t>table Blackpool</a:t>
                      </a:r>
                      <a:r>
                        <a:rPr lang="en-AU" sz="3200" baseline="0" dirty="0"/>
                        <a:t> revenge</a:t>
                      </a:r>
                      <a:r>
                        <a:rPr lang="en-AU" sz="3200" dirty="0"/>
                        <a:t> (</a:t>
                      </a:r>
                      <a:r>
                        <a:rPr lang="en-AU" sz="3200" b="1" dirty="0">
                          <a:solidFill>
                            <a:srgbClr val="FF0000"/>
                          </a:solidFill>
                        </a:rPr>
                        <a:t>13</a:t>
                      </a:r>
                      <a:r>
                        <a:rPr lang="en-AU" sz="3200" dirty="0"/>
                        <a:t>x2)</a:t>
                      </a: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600" b="1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600" b="1" dirty="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600" b="1" dirty="0">
                          <a:solidFill>
                            <a:srgbClr val="FF0000"/>
                          </a:solidFill>
                        </a:rPr>
                        <a:t>3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600" b="1" dirty="0">
                          <a:solidFill>
                            <a:srgbClr val="FF0000"/>
                          </a:solidFill>
                        </a:rPr>
                        <a:t>4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600" b="1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600" b="1" dirty="0">
                          <a:solidFill>
                            <a:srgbClr val="FF0000"/>
                          </a:solidFill>
                        </a:rPr>
                        <a:t>6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AU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(1-2)</a:t>
                      </a:r>
                    </a:p>
                    <a:p>
                      <a:pPr algn="ctr"/>
                      <a:r>
                        <a:rPr lang="en-AU" b="0" dirty="0">
                          <a:solidFill>
                            <a:srgbClr val="00B0F0"/>
                          </a:solidFill>
                        </a:rPr>
                        <a:t>1</a:t>
                      </a:r>
                      <a:r>
                        <a:rPr lang="en-AU" b="0" baseline="0" dirty="0">
                          <a:solidFill>
                            <a:srgbClr val="00B0F0"/>
                          </a:solidFill>
                        </a:rPr>
                        <a:t> </a:t>
                      </a:r>
                      <a:r>
                        <a:rPr lang="en-AU" b="0" dirty="0">
                          <a:solidFill>
                            <a:srgbClr val="00B0F0"/>
                          </a:solidFill>
                        </a:rPr>
                        <a:t>vs 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(3-4)</a:t>
                      </a:r>
                    </a:p>
                    <a:p>
                      <a:pPr algn="ctr"/>
                      <a:r>
                        <a:rPr lang="en-AU" b="0" dirty="0">
                          <a:solidFill>
                            <a:srgbClr val="00B0F0"/>
                          </a:solidFill>
                        </a:rPr>
                        <a:t>2 vs 2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(5-6)</a:t>
                      </a:r>
                    </a:p>
                    <a:p>
                      <a:pPr algn="ctr"/>
                      <a:r>
                        <a:rPr lang="en-AU" dirty="0">
                          <a:solidFill>
                            <a:srgbClr val="0070C0"/>
                          </a:solidFill>
                        </a:rPr>
                        <a:t>3 vs 3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(7-8)</a:t>
                      </a:r>
                    </a:p>
                    <a:p>
                      <a:pPr algn="ctr"/>
                      <a:r>
                        <a:rPr lang="en-AU" baseline="0" dirty="0">
                          <a:solidFill>
                            <a:srgbClr val="0070C0"/>
                          </a:solidFill>
                        </a:rPr>
                        <a:t>4 </a:t>
                      </a:r>
                      <a:r>
                        <a:rPr lang="en-AU" dirty="0">
                          <a:solidFill>
                            <a:srgbClr val="0070C0"/>
                          </a:solidFill>
                        </a:rPr>
                        <a:t>vs 4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(9-10)</a:t>
                      </a:r>
                    </a:p>
                    <a:p>
                      <a:pPr algn="ctr"/>
                      <a:r>
                        <a:rPr lang="en-AU" dirty="0">
                          <a:solidFill>
                            <a:srgbClr val="0070C0"/>
                          </a:solidFill>
                        </a:rPr>
                        <a:t>5 vs 5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(11-12)</a:t>
                      </a:r>
                    </a:p>
                    <a:p>
                      <a:pPr algn="ctr"/>
                      <a:r>
                        <a:rPr lang="en-AU" dirty="0">
                          <a:solidFill>
                            <a:srgbClr val="0070C0"/>
                          </a:solidFill>
                        </a:rPr>
                        <a:t>6 vs 6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AU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39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/>
                        <a:t>(27-28)</a:t>
                      </a:r>
                    </a:p>
                  </a:txBody>
                  <a:tcPr anchor="ctr">
                    <a:lnL w="9525" cap="flat" cmpd="sng" algn="ctr">
                      <a:noFill/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/>
                        <a:t>(13-14)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3900">
                <a:tc>
                  <a:txBody>
                    <a:bodyPr/>
                    <a:lstStyle/>
                    <a:p>
                      <a:endParaRPr lang="en-AU" sz="1400" b="1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600" b="1" dirty="0">
                          <a:solidFill>
                            <a:srgbClr val="FF0000"/>
                          </a:solidFill>
                        </a:rPr>
                        <a:t>12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600" b="1" dirty="0">
                          <a:solidFill>
                            <a:srgbClr val="FF0000"/>
                          </a:solidFill>
                        </a:rPr>
                        <a:t>11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600" b="1" dirty="0">
                          <a:solidFill>
                            <a:srgbClr val="FF0000"/>
                          </a:solidFill>
                        </a:rPr>
                        <a:t>10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600" b="1" dirty="0">
                          <a:solidFill>
                            <a:srgbClr val="FF0000"/>
                          </a:solidFill>
                        </a:rPr>
                        <a:t>9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600" b="1" dirty="0">
                          <a:solidFill>
                            <a:srgbClr val="FF0000"/>
                          </a:solidFill>
                        </a:rPr>
                        <a:t>8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600" b="1" dirty="0">
                          <a:solidFill>
                            <a:srgbClr val="FF0000"/>
                          </a:solidFill>
                        </a:rPr>
                        <a:t>7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3900">
                <a:tc>
                  <a:txBody>
                    <a:bodyPr/>
                    <a:lstStyle/>
                    <a:p>
                      <a:endParaRPr lang="en-AU" sz="1400" b="1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(25-26)</a:t>
                      </a:r>
                    </a:p>
                    <a:p>
                      <a:pPr algn="ctr"/>
                      <a:r>
                        <a:rPr lang="en-AU" dirty="0">
                          <a:solidFill>
                            <a:srgbClr val="0070C0"/>
                          </a:solidFill>
                        </a:rPr>
                        <a:t>10 vs</a:t>
                      </a:r>
                      <a:r>
                        <a:rPr lang="en-AU" baseline="0" dirty="0">
                          <a:solidFill>
                            <a:srgbClr val="0070C0"/>
                          </a:solidFill>
                        </a:rPr>
                        <a:t> 10</a:t>
                      </a:r>
                      <a:endParaRPr lang="en-A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(23-24)</a:t>
                      </a:r>
                    </a:p>
                    <a:p>
                      <a:pPr algn="ctr"/>
                      <a:r>
                        <a:rPr lang="en-AU" baseline="0" dirty="0">
                          <a:solidFill>
                            <a:srgbClr val="00B0F0"/>
                          </a:solidFill>
                        </a:rPr>
                        <a:t>11 vs 11</a:t>
                      </a:r>
                      <a:endParaRPr lang="en-AU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(21-22)</a:t>
                      </a:r>
                    </a:p>
                    <a:p>
                      <a:pPr algn="ctr"/>
                      <a:r>
                        <a:rPr lang="en-AU" dirty="0">
                          <a:solidFill>
                            <a:srgbClr val="0070C0"/>
                          </a:solidFill>
                        </a:rPr>
                        <a:t>10 vs</a:t>
                      </a:r>
                      <a:r>
                        <a:rPr lang="en-AU" baseline="0" dirty="0">
                          <a:solidFill>
                            <a:srgbClr val="0070C0"/>
                          </a:solidFill>
                        </a:rPr>
                        <a:t> 10</a:t>
                      </a:r>
                      <a:endParaRPr lang="en-A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(19-20)</a:t>
                      </a:r>
                    </a:p>
                    <a:p>
                      <a:pPr algn="ctr"/>
                      <a:r>
                        <a:rPr lang="en-AU" dirty="0">
                          <a:solidFill>
                            <a:srgbClr val="00B0F0"/>
                          </a:solidFill>
                        </a:rPr>
                        <a:t>9</a:t>
                      </a:r>
                      <a:r>
                        <a:rPr lang="en-AU" baseline="0" dirty="0">
                          <a:solidFill>
                            <a:srgbClr val="00B0F0"/>
                          </a:solidFill>
                        </a:rPr>
                        <a:t> vs 9</a:t>
                      </a:r>
                      <a:endParaRPr lang="en-AU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(17-18)</a:t>
                      </a:r>
                    </a:p>
                    <a:p>
                      <a:pPr algn="ctr"/>
                      <a:r>
                        <a:rPr lang="en-AU" dirty="0">
                          <a:solidFill>
                            <a:srgbClr val="0070C0"/>
                          </a:solidFill>
                        </a:rPr>
                        <a:t>8 vs 8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(15-16)</a:t>
                      </a:r>
                    </a:p>
                    <a:p>
                      <a:pPr algn="ctr"/>
                      <a:r>
                        <a:rPr lang="en-AU" dirty="0">
                          <a:solidFill>
                            <a:srgbClr val="0070C0"/>
                          </a:solidFill>
                        </a:rPr>
                        <a:t>7 vs 7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390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gridSpan="13">
                  <a:txBody>
                    <a:bodyPr/>
                    <a:lstStyle/>
                    <a:p>
                      <a:r>
                        <a:rPr lang="en-AU" sz="2400" dirty="0"/>
                        <a:t>Pairs play 26</a:t>
                      </a:r>
                      <a:r>
                        <a:rPr lang="en-AU" sz="2400" baseline="0" dirty="0"/>
                        <a:t> of 28 boards in play. One set of boards.</a:t>
                      </a:r>
                    </a:p>
                    <a:p>
                      <a:r>
                        <a:rPr lang="en-AU" sz="2400" baseline="0" dirty="0"/>
                        <a:t>Drop a bye set at half way and one at the end.</a:t>
                      </a:r>
                    </a:p>
                    <a:p>
                      <a:r>
                        <a:rPr lang="en-AU" sz="2400" baseline="0" dirty="0"/>
                        <a:t>E-W pairs move normally, with a revenge. </a:t>
                      </a:r>
                      <a:endParaRPr lang="en-A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5730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gridSpan="13">
                  <a:txBody>
                    <a:bodyPr/>
                    <a:lstStyle/>
                    <a:p>
                      <a:r>
                        <a:rPr lang="en-AU" sz="2400" dirty="0"/>
                        <a:t>Better with no revenge if 12 x 2 is acceptable.</a:t>
                      </a:r>
                    </a:p>
                    <a:p>
                      <a:r>
                        <a:rPr lang="en-AU" sz="2400" dirty="0"/>
                        <a:t>A fair movement because all play “most”.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35576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</TotalTime>
  <Words>1229</Words>
  <Application>Microsoft Office PowerPoint</Application>
  <PresentationFormat>On-screen Show (4:3)</PresentationFormat>
  <Paragraphs>294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MS Shell Dlg 2</vt:lpstr>
      <vt:lpstr>Segoe UI Symbol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trumps</dc:creator>
  <cp:lastModifiedBy>nick hughes</cp:lastModifiedBy>
  <cp:revision>43</cp:revision>
  <dcterms:created xsi:type="dcterms:W3CDTF">2006-08-16T00:00:00Z</dcterms:created>
  <dcterms:modified xsi:type="dcterms:W3CDTF">2024-06-16T06:06:54Z</dcterms:modified>
</cp:coreProperties>
</file>