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321" r:id="rId2"/>
    <p:sldId id="333" r:id="rId3"/>
    <p:sldId id="334" r:id="rId4"/>
    <p:sldId id="340" r:id="rId5"/>
    <p:sldId id="342" r:id="rId6"/>
    <p:sldId id="343" r:id="rId7"/>
    <p:sldId id="337" r:id="rId8"/>
    <p:sldId id="336" r:id="rId9"/>
    <p:sldId id="341" r:id="rId10"/>
    <p:sldId id="33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2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16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1B982-F316-4B98-8B6B-05AED1DC2107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1EA59-D57B-47D3-94E5-2F3BC0769A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1378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E0632-55FE-441A-A2CF-AEB00569B052}" type="datetimeFigureOut">
              <a:rPr lang="en-AU" smtClean="0"/>
              <a:t>16/06/2024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67E7-6DE4-428B-9D89-30EBF7F3EF5E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026570"/>
          </a:xfrm>
        </p:spPr>
        <p:txBody>
          <a:bodyPr>
            <a:normAutofit/>
          </a:bodyPr>
          <a:lstStyle/>
          <a:p>
            <a:b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</a:br>
            <a:r>
              <a:rPr lang="en-AU" sz="4800" b="1" dirty="0">
                <a:solidFill>
                  <a:srgbClr val="FF0000"/>
                </a:solidFill>
                <a:latin typeface="Bridge Red" pitchFamily="34" charset="0"/>
              </a:rPr>
              <a:t>Announcements</a:t>
            </a:r>
            <a:br>
              <a:rPr lang="en-AU" sz="4800" b="1" dirty="0">
                <a:solidFill>
                  <a:srgbClr val="FF0000"/>
                </a:solidFill>
                <a:latin typeface="Bridge Red" pitchFamily="34" charset="0"/>
              </a:rPr>
            </a:br>
            <a:r>
              <a:rPr lang="en-AU" sz="4800" b="1" dirty="0">
                <a:solidFill>
                  <a:srgbClr val="FF0000"/>
                </a:solidFill>
                <a:latin typeface="Bridge Red" pitchFamily="34" charset="0"/>
              </a:rPr>
              <a:t>&amp; alerts</a:t>
            </a:r>
            <a:endParaRPr lang="en-AU" sz="3600" dirty="0">
              <a:latin typeface="Bridge R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95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836712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>
                <a:solidFill>
                  <a:srgbClr val="7030A0"/>
                </a:solidFill>
                <a:latin typeface="Bridge Red" pitchFamily="34" charset="0"/>
              </a:rPr>
              <a:t>Don’t alert</a:t>
            </a:r>
          </a:p>
          <a:p>
            <a:endParaRPr lang="en-AU" sz="3600" dirty="0">
              <a:latin typeface="Bridge Red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A natural bid of usual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  <a:t>status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Any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  <a:t>call beyond 3NT</a:t>
            </a:r>
            <a:b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</a:br>
            <a:r>
              <a:rPr lang="en-AU" sz="3600" dirty="0">
                <a:latin typeface="Bridge Red" pitchFamily="34" charset="0"/>
              </a:rPr>
              <a:t>(except an artificial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  <a:t>opening</a:t>
            </a:r>
            <a:r>
              <a:rPr lang="en-AU" sz="3600" dirty="0">
                <a:latin typeface="Bridge Red" pitchFamily="34" charset="0"/>
              </a:rPr>
              <a:t> of 4♣+)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Any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  <a:t>double or redouble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A bid of a suit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  <a:t>bid</a:t>
            </a:r>
            <a:r>
              <a:rPr lang="en-AU" sz="3600" dirty="0">
                <a:latin typeface="Bridge Red" pitchFamily="34" charset="0"/>
              </a:rPr>
              <a:t> by an opponent </a:t>
            </a:r>
            <a:br>
              <a:rPr lang="en-AU" sz="3600" dirty="0">
                <a:latin typeface="Bridge Red" pitchFamily="34" charset="0"/>
              </a:rPr>
            </a:br>
            <a:r>
              <a:rPr lang="en-AU" sz="3600" dirty="0">
                <a:latin typeface="Bridge Red" pitchFamily="34" charset="0"/>
              </a:rPr>
              <a:t>(cue bid)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A bid of a suit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  <a:t>shown</a:t>
            </a:r>
            <a:r>
              <a:rPr lang="en-AU" sz="3600" dirty="0">
                <a:latin typeface="Bridge Red" pitchFamily="34" charset="0"/>
              </a:rPr>
              <a:t> by an opponent.</a:t>
            </a:r>
          </a:p>
          <a:p>
            <a:endParaRPr lang="en-AU" sz="3600" dirty="0">
              <a:latin typeface="Bridge R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44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548680"/>
            <a:ext cx="87129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rgbClr val="FF0000"/>
                </a:solidFill>
                <a:latin typeface="Bridge Red" pitchFamily="34" charset="0"/>
                <a:cs typeface="Angsana New" pitchFamily="18" charset="-34"/>
              </a:rPr>
              <a:t>Alert</a:t>
            </a:r>
            <a:r>
              <a:rPr lang="en-AU" sz="3600" dirty="0">
                <a:latin typeface="Bridge Red" pitchFamily="34" charset="0"/>
                <a:cs typeface="Angsana New" pitchFamily="18" charset="-34"/>
              </a:rPr>
              <a:t> any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  <a:cs typeface="Angsana New" pitchFamily="18" charset="-34"/>
              </a:rPr>
              <a:t>artificial</a:t>
            </a:r>
            <a:r>
              <a:rPr lang="en-AU" sz="3600" b="1" dirty="0">
                <a:latin typeface="Bridge Red" pitchFamily="34" charset="0"/>
                <a:cs typeface="Angsana New" pitchFamily="18" charset="-34"/>
              </a:rPr>
              <a:t> (conventional)</a:t>
            </a:r>
            <a:r>
              <a:rPr lang="en-AU" sz="3600" dirty="0">
                <a:latin typeface="Bridge Red" pitchFamily="34" charset="0"/>
                <a:cs typeface="Angsana New" pitchFamily="18" charset="-34"/>
              </a:rPr>
              <a:t> bid</a:t>
            </a:r>
            <a:br>
              <a:rPr lang="en-AU" sz="3600" dirty="0">
                <a:latin typeface="Bridge Red" pitchFamily="34" charset="0"/>
                <a:cs typeface="Angsana New" pitchFamily="18" charset="-34"/>
              </a:rPr>
            </a:br>
            <a:r>
              <a:rPr lang="en-AU" sz="3600" dirty="0">
                <a:latin typeface="Bridge Red" pitchFamily="34" charset="0"/>
                <a:cs typeface="Angsana New" pitchFamily="18" charset="-34"/>
              </a:rPr>
              <a:t> (with one exception – Stayman 2♣)</a:t>
            </a:r>
          </a:p>
          <a:p>
            <a:pPr algn="ctr"/>
            <a:endParaRPr lang="en-AU" sz="3600" dirty="0">
              <a:latin typeface="Bridge Red" pitchFamily="34" charset="0"/>
              <a:cs typeface="Angsana New" pitchFamily="18" charset="-34"/>
            </a:endParaRPr>
          </a:p>
          <a:p>
            <a:endParaRPr lang="en-AU" dirty="0">
              <a:latin typeface="Bridge Red" pitchFamily="34" charset="0"/>
              <a:cs typeface="Angsana New" pitchFamily="18" charset="-34"/>
            </a:endParaRPr>
          </a:p>
          <a:p>
            <a:pPr algn="ctr"/>
            <a:r>
              <a:rPr lang="en-AU" sz="3600" dirty="0">
                <a:latin typeface="Bridge Red" pitchFamily="34" charset="0"/>
                <a:cs typeface="Angsana New" pitchFamily="18" charset="-34"/>
              </a:rPr>
              <a:t>Most natural bids don’t get alerted.</a:t>
            </a:r>
          </a:p>
          <a:p>
            <a:pPr algn="ctr"/>
            <a:r>
              <a:rPr lang="en-AU" sz="3600" dirty="0">
                <a:latin typeface="Bridge Red" pitchFamily="34" charset="0"/>
                <a:cs typeface="Angsana New" pitchFamily="18" charset="-34"/>
              </a:rPr>
              <a:t>However, two opening bids </a:t>
            </a:r>
            <a:br>
              <a:rPr lang="en-AU" sz="3600" dirty="0">
                <a:latin typeface="Bridge Red" pitchFamily="34" charset="0"/>
                <a:cs typeface="Angsana New" pitchFamily="18" charset="-34"/>
              </a:rPr>
            </a:br>
            <a:r>
              <a:rPr lang="en-AU" sz="3600" dirty="0">
                <a:latin typeface="Bridge Red" pitchFamily="34" charset="0"/>
                <a:cs typeface="Angsana New" pitchFamily="18" charset="-34"/>
              </a:rPr>
              <a:t>get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  <a:cs typeface="Angsana New" pitchFamily="18" charset="-34"/>
              </a:rPr>
              <a:t>announced</a:t>
            </a:r>
            <a:r>
              <a:rPr lang="en-AU" sz="3600" dirty="0">
                <a:latin typeface="Bridge Red" pitchFamily="34" charset="0"/>
                <a:cs typeface="Angsana New" pitchFamily="18" charset="-34"/>
              </a:rPr>
              <a:t>:</a:t>
            </a:r>
          </a:p>
          <a:p>
            <a:pPr algn="ctr"/>
            <a:r>
              <a:rPr lang="en-AU" sz="3600" dirty="0">
                <a:latin typeface="Bridge Red" pitchFamily="34" charset="0"/>
                <a:cs typeface="Angsana New" pitchFamily="18" charset="-34"/>
              </a:rPr>
              <a:t>1♣ &amp; 1NT. </a:t>
            </a:r>
          </a:p>
        </p:txBody>
      </p:sp>
    </p:spTree>
    <p:extLst>
      <p:ext uri="{BB962C8B-B14F-4D97-AF65-F5344CB8AC3E}">
        <p14:creationId xmlns:p14="http://schemas.microsoft.com/office/powerpoint/2010/main" val="115693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75664" y="26384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75664" y="31441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7424" y="170252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15424" y="1704006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Layout Red" pitchFamily="34" charset="0"/>
              </a:rPr>
              <a:t>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1825" y="16995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60292" y="1702526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Layout Red" pitchFamily="34" charset="0"/>
              </a:rPr>
              <a:t>K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089964" y="1140589"/>
            <a:ext cx="1739400" cy="1828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dge Red" pitchFamily="34" charset="0"/>
              </a:rPr>
              <a:t>N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W	E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3090" y="5589240"/>
            <a:ext cx="8729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Likewise, North should alert 2</a:t>
            </a:r>
            <a:r>
              <a:rPr lang="en-AU" sz="3200" dirty="0">
                <a:solidFill>
                  <a:srgbClr val="FF0000"/>
                </a:solidFill>
                <a:latin typeface="Bridge Red" pitchFamily="34" charset="0"/>
              </a:rPr>
              <a:t>♦</a:t>
            </a:r>
            <a:r>
              <a:rPr lang="en-AU" sz="3200" dirty="0">
                <a:latin typeface="Bridge Red" pitchFamily="34" charset="0"/>
              </a:rPr>
              <a:t>, assuming it is either negative or waiting.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25067" y="262367"/>
            <a:ext cx="9303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/>
              </a:rPr>
              <a:t>2♣</a:t>
            </a:r>
            <a:endParaRPr lang="en-AU" sz="4000" dirty="0">
              <a:solidFill>
                <a:srgbClr val="FF0000"/>
              </a:solidFill>
              <a:effectLst/>
              <a:latin typeface="Bridge Re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3824" y="1701046"/>
            <a:ext cx="145800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Pass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89965" y="3149843"/>
            <a:ext cx="8697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2</a:t>
            </a:r>
            <a:r>
              <a:rPr lang="en-AU" sz="4000" dirty="0">
                <a:solidFill>
                  <a:srgbClr val="FF0000"/>
                </a:solidFill>
                <a:latin typeface="Bridge Red" pitchFamily="34" charset="0"/>
              </a:rPr>
              <a:t>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418" y="4149080"/>
            <a:ext cx="8729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If 2♣ is strong or Benjamin, South should alert it by saying “Alert” and circling.</a:t>
            </a:r>
          </a:p>
        </p:txBody>
      </p:sp>
      <p:sp>
        <p:nvSpPr>
          <p:cNvPr id="2" name="Oval 1"/>
          <p:cNvSpPr/>
          <p:nvPr/>
        </p:nvSpPr>
        <p:spPr>
          <a:xfrm>
            <a:off x="3059664" y="262367"/>
            <a:ext cx="900002" cy="709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/>
          <p:cNvSpPr/>
          <p:nvPr/>
        </p:nvSpPr>
        <p:spPr>
          <a:xfrm>
            <a:off x="3089964" y="3148363"/>
            <a:ext cx="900002" cy="709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218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3" grpId="0" animBg="1"/>
      <p:bldP spid="18" grpId="0" animBg="1"/>
      <p:bldP spid="16" grpId="0"/>
      <p:bldP spid="2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67664" y="2623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effectLst/>
                <a:latin typeface="Bridge Red" pitchFamily="34" charset="0"/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5664" y="26384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75664" y="31441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7424" y="170252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15424" y="1704006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Layout Red" pitchFamily="34" charset="0"/>
              </a:rPr>
              <a:t>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1825" y="16995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60292" y="1702526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Layout Red" pitchFamily="34" charset="0"/>
              </a:rPr>
              <a:t>K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089964" y="1140589"/>
            <a:ext cx="1739400" cy="1828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dge Red" pitchFamily="34" charset="0"/>
              </a:rPr>
              <a:t>N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W	E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2733" y="3852052"/>
            <a:ext cx="87297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When partner opens 1♣,  don’t circle.</a:t>
            </a:r>
          </a:p>
          <a:p>
            <a:r>
              <a:rPr lang="en-AU" sz="3200" u="sng" dirty="0">
                <a:latin typeface="Bridge Red" pitchFamily="34" charset="0"/>
              </a:rPr>
              <a:t>Say</a:t>
            </a:r>
            <a:r>
              <a:rPr lang="en-AU" sz="3200" dirty="0">
                <a:latin typeface="Bridge Red" pitchFamily="34" charset="0"/>
              </a:rPr>
              <a:t> “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2+ clubs</a:t>
            </a:r>
            <a:r>
              <a:rPr lang="en-AU" sz="3200" dirty="0">
                <a:latin typeface="Bridge Red" pitchFamily="34" charset="0"/>
              </a:rPr>
              <a:t>” or “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3+ clubs</a:t>
            </a:r>
            <a:r>
              <a:rPr lang="en-AU" sz="3200" dirty="0">
                <a:latin typeface="Bridge Red" pitchFamily="34" charset="0"/>
              </a:rPr>
              <a:t>” according to your agreement. This is an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announcement</a:t>
            </a:r>
            <a:r>
              <a:rPr lang="en-AU" sz="3200" dirty="0">
                <a:latin typeface="Bridge Red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59664" y="263846"/>
            <a:ext cx="900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1♣</a:t>
            </a:r>
            <a:endParaRPr lang="en-AU" sz="4000" dirty="0">
              <a:solidFill>
                <a:srgbClr val="FF0000"/>
              </a:solidFill>
              <a:effectLst/>
              <a:latin typeface="Bridge Re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3091" y="5517232"/>
            <a:ext cx="8729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(If you play Precision or similar,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announce</a:t>
            </a:r>
            <a:r>
              <a:rPr lang="en-AU" sz="3200" dirty="0">
                <a:latin typeface="Bridge Red" pitchFamily="34" charset="0"/>
              </a:rPr>
              <a:t> partner’s 1♣ opening as “16+ points”)</a:t>
            </a:r>
          </a:p>
        </p:txBody>
      </p:sp>
    </p:spTree>
    <p:extLst>
      <p:ext uri="{BB962C8B-B14F-4D97-AF65-F5344CB8AC3E}">
        <p14:creationId xmlns:p14="http://schemas.microsoft.com/office/powerpoint/2010/main" val="211709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8175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rgbClr val="7030A0"/>
                </a:solidFill>
                <a:latin typeface="Bridge Red" pitchFamily="34" charset="0"/>
                <a:cs typeface="Angsana New" pitchFamily="18" charset="-34"/>
              </a:rPr>
              <a:t>Why announce “2+” or “3+”?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378164" y="1678563"/>
            <a:ext cx="1739400" cy="1828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dge Red" pitchFamily="34" charset="0"/>
              </a:rPr>
              <a:t>N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W	E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7864" y="801820"/>
            <a:ext cx="900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1♣</a:t>
            </a:r>
            <a:endParaRPr lang="en-AU" sz="4000" dirty="0">
              <a:solidFill>
                <a:srgbClr val="FF0000"/>
              </a:solidFill>
              <a:effectLst/>
              <a:latin typeface="Bridge Re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2024" y="1678563"/>
            <a:ext cx="1298207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2♣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7" y="3717032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If I am sitting East, I need to know.</a:t>
            </a:r>
          </a:p>
          <a:p>
            <a:r>
              <a:rPr lang="en-AU" sz="3200" dirty="0">
                <a:latin typeface="Bridge Red" pitchFamily="34" charset="0"/>
              </a:rPr>
              <a:t>If I hear “2+”, </a:t>
            </a:r>
            <a:br>
              <a:rPr lang="en-AU" sz="3200" dirty="0">
                <a:latin typeface="Bridge Red" pitchFamily="34" charset="0"/>
              </a:rPr>
            </a:br>
            <a:r>
              <a:rPr lang="en-AU" sz="3200" dirty="0">
                <a:latin typeface="Bridge Red" pitchFamily="34" charset="0"/>
              </a:rPr>
              <a:t>my 2♣ overcall is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natural</a:t>
            </a:r>
            <a:r>
              <a:rPr lang="en-AU" sz="3200" dirty="0">
                <a:latin typeface="Bridge Red" pitchFamily="34" charset="0"/>
              </a:rPr>
              <a:t> by agreement.</a:t>
            </a:r>
          </a:p>
          <a:p>
            <a:endParaRPr lang="en-AU" sz="3200" dirty="0">
              <a:latin typeface="Bridge Red" pitchFamily="34" charset="0"/>
            </a:endParaRPr>
          </a:p>
          <a:p>
            <a:r>
              <a:rPr lang="en-AU" sz="3200" dirty="0">
                <a:latin typeface="Bridge Red" pitchFamily="34" charset="0"/>
              </a:rPr>
              <a:t>1f 1♣ is “3+”, my 2♣ overcall is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Michaels</a:t>
            </a:r>
            <a:r>
              <a:rPr lang="en-AU" sz="3200" dirty="0">
                <a:latin typeface="Bridge Red" pitchFamily="34" charset="0"/>
              </a:rPr>
              <a:t>.</a:t>
            </a:r>
          </a:p>
          <a:p>
            <a:r>
              <a:rPr lang="en-AU" sz="3200" dirty="0">
                <a:latin typeface="Bridge Red" pitchFamily="34" charset="0"/>
              </a:rPr>
              <a:t>Not good if I have to ask.</a:t>
            </a:r>
          </a:p>
        </p:txBody>
      </p:sp>
    </p:spTree>
    <p:extLst>
      <p:ext uri="{BB962C8B-B14F-4D97-AF65-F5344CB8AC3E}">
        <p14:creationId xmlns:p14="http://schemas.microsoft.com/office/powerpoint/2010/main" val="150230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78164" y="1678563"/>
            <a:ext cx="1739400" cy="1828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dge Red" pitchFamily="34" charset="0"/>
              </a:rPr>
              <a:t>N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W	E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7864" y="801820"/>
            <a:ext cx="900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1♣</a:t>
            </a:r>
            <a:endParaRPr lang="en-AU" sz="4000" dirty="0">
              <a:solidFill>
                <a:srgbClr val="FF0000"/>
              </a:solidFill>
              <a:effectLst/>
              <a:latin typeface="Bridge Re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2024" y="1678563"/>
            <a:ext cx="137021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2NT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3717032"/>
            <a:ext cx="89349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If I hear “2+”, </a:t>
            </a:r>
            <a:br>
              <a:rPr lang="en-AU" sz="3200" dirty="0">
                <a:latin typeface="Bridge Red" pitchFamily="34" charset="0"/>
              </a:rPr>
            </a:br>
            <a:r>
              <a:rPr lang="en-AU" sz="3200" dirty="0">
                <a:latin typeface="Bridge Red" pitchFamily="34" charset="0"/>
              </a:rPr>
              <a:t>my 2NT overcall shows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both minors</a:t>
            </a:r>
            <a:r>
              <a:rPr lang="en-AU" sz="3200" dirty="0">
                <a:latin typeface="Bridge Red" pitchFamily="34" charset="0"/>
              </a:rPr>
              <a:t>.</a:t>
            </a:r>
          </a:p>
          <a:p>
            <a:endParaRPr lang="en-AU" sz="3200" dirty="0">
              <a:latin typeface="Bridge Red" pitchFamily="34" charset="0"/>
            </a:endParaRPr>
          </a:p>
          <a:p>
            <a:r>
              <a:rPr lang="en-AU" sz="3200" dirty="0">
                <a:latin typeface="Bridge Red" pitchFamily="34" charset="0"/>
              </a:rPr>
              <a:t>1f 1♣ is “3+”,</a:t>
            </a:r>
          </a:p>
          <a:p>
            <a:r>
              <a:rPr lang="en-AU" sz="3200" dirty="0">
                <a:latin typeface="Bridge Red" pitchFamily="34" charset="0"/>
              </a:rPr>
              <a:t>my 2NT overcall shows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red suits</a:t>
            </a:r>
            <a:r>
              <a:rPr lang="en-AU" sz="3200" dirty="0">
                <a:latin typeface="Bridge Red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247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67664" y="2623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effectLst/>
                <a:latin typeface="Bridge Red" pitchFamily="34" charset="0"/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5664" y="26384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75664" y="31441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7424" y="170252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15424" y="1704006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Layout Red" pitchFamily="34" charset="0"/>
              </a:rPr>
              <a:t>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1825" y="16995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60292" y="1702526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Layout Red" pitchFamily="34" charset="0"/>
              </a:rPr>
              <a:t>K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089964" y="1140589"/>
            <a:ext cx="1739400" cy="1828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dge Red" pitchFamily="34" charset="0"/>
              </a:rPr>
              <a:t>N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W	E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2633" y="5100716"/>
            <a:ext cx="87297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Don’t alert any </a:t>
            </a:r>
            <a:r>
              <a:rPr lang="en-AU" sz="3200" dirty="0">
                <a:latin typeface="Bridge Red" pitchFamily="34" charset="0"/>
              </a:rPr>
              <a:t>2♣ response to a 1NT opening. (The exception) However, you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DO alert a 2♦ response </a:t>
            </a:r>
            <a:r>
              <a:rPr lang="en-AU" sz="3200" dirty="0">
                <a:latin typeface="Bridge Red" pitchFamily="34" charset="0"/>
              </a:rPr>
              <a:t>to Stayman. (Also alert 3♣ Stayman)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59664" y="263846"/>
            <a:ext cx="129631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1NT</a:t>
            </a:r>
            <a:endParaRPr lang="en-AU" sz="4000" dirty="0">
              <a:solidFill>
                <a:srgbClr val="FF0000"/>
              </a:solidFill>
              <a:effectLst/>
              <a:latin typeface="Bridge Re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3824" y="1701046"/>
            <a:ext cx="145800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Pass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89964" y="3149843"/>
            <a:ext cx="1458001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2♣</a:t>
            </a:r>
            <a:endParaRPr lang="en-AU" sz="4000" dirty="0">
              <a:solidFill>
                <a:srgbClr val="FF0000"/>
              </a:solidFill>
              <a:latin typeface="Bridge Re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4514" y="4005064"/>
            <a:ext cx="8729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When partner opens 1NT,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announce</a:t>
            </a:r>
            <a:r>
              <a:rPr lang="en-AU" sz="3200" dirty="0">
                <a:latin typeface="Bridge Red" pitchFamily="34" charset="0"/>
              </a:rPr>
              <a:t> the strength “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15 to 17</a:t>
            </a:r>
            <a:r>
              <a:rPr lang="en-AU" sz="3200" dirty="0">
                <a:latin typeface="Bridge Red" pitchFamily="34" charset="0"/>
              </a:rPr>
              <a:t>” or maybe “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16 to 18</a:t>
            </a:r>
            <a:r>
              <a:rPr lang="en-AU" sz="3200" dirty="0">
                <a:latin typeface="Bridge Red" pitchFamily="34" charset="0"/>
              </a:rPr>
              <a:t>”.</a:t>
            </a:r>
          </a:p>
        </p:txBody>
      </p:sp>
      <p:sp>
        <p:nvSpPr>
          <p:cNvPr id="16" name="Oval 15"/>
          <p:cNvSpPr/>
          <p:nvPr/>
        </p:nvSpPr>
        <p:spPr>
          <a:xfrm>
            <a:off x="4547965" y="287061"/>
            <a:ext cx="900002" cy="709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TextBox 21"/>
          <p:cNvSpPr txBox="1"/>
          <p:nvPr/>
        </p:nvSpPr>
        <p:spPr>
          <a:xfrm>
            <a:off x="4517664" y="281276"/>
            <a:ext cx="1008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2</a:t>
            </a:r>
            <a:r>
              <a:rPr lang="en-AU" sz="4000" dirty="0">
                <a:solidFill>
                  <a:srgbClr val="FF0000"/>
                </a:solidFill>
                <a:latin typeface="Bridge Red" pitchFamily="34" charset="0"/>
              </a:rPr>
              <a:t>♦</a:t>
            </a:r>
            <a:endParaRPr lang="en-AU" sz="4000" dirty="0">
              <a:solidFill>
                <a:srgbClr val="FF0000"/>
              </a:solidFill>
              <a:effectLst/>
              <a:latin typeface="Bridge R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03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 animBg="1"/>
      <p:bldP spid="18" grpId="0" animBg="1"/>
      <p:bldP spid="20" grpId="0"/>
      <p:bldP spid="16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67664" y="2623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effectLst/>
                <a:latin typeface="Bridge Red" pitchFamily="34" charset="0"/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75664" y="26384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75664" y="31441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7424" y="170252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15424" y="1704006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Layout Red" pitchFamily="34" charset="0"/>
              </a:rPr>
              <a:t>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1825" y="1699566"/>
            <a:ext cx="900000" cy="707886"/>
          </a:xfrm>
          <a:prstGeom prst="rect">
            <a:avLst/>
          </a:prstGeom>
          <a:noFill/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Bridge Red" pitchFamily="34" charset="0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60292" y="1702526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Layout Red" pitchFamily="34" charset="0"/>
              </a:rPr>
              <a:t>K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089964" y="1140589"/>
            <a:ext cx="1739400" cy="1828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dge Red" pitchFamily="34" charset="0"/>
              </a:rPr>
              <a:t>N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W	E</a:t>
            </a:r>
          </a:p>
          <a:p>
            <a:pPr algn="ctr"/>
            <a:r>
              <a:rPr lang="en-AU" sz="3200" dirty="0">
                <a:solidFill>
                  <a:schemeClr val="tx1"/>
                </a:solidFill>
                <a:latin typeface="Bridge Red" pitchFamily="34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2733" y="3852052"/>
            <a:ext cx="87297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If 2</a:t>
            </a:r>
            <a:r>
              <a:rPr lang="en-AU" sz="3200" dirty="0">
                <a:solidFill>
                  <a:srgbClr val="FF0000"/>
                </a:solidFill>
                <a:latin typeface="Bridge Red" pitchFamily="34" charset="0"/>
              </a:rPr>
              <a:t>♥</a:t>
            </a:r>
            <a:r>
              <a:rPr lang="en-AU" sz="3200" dirty="0">
                <a:latin typeface="Bridge Red" pitchFamily="34" charset="0"/>
              </a:rPr>
              <a:t> is a normal weak two,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no alert</a:t>
            </a:r>
            <a:r>
              <a:rPr lang="en-AU" sz="3200" dirty="0">
                <a:latin typeface="Bridge Red" pitchFamily="34" charset="0"/>
              </a:rPr>
              <a:t>.</a:t>
            </a:r>
          </a:p>
          <a:p>
            <a:r>
              <a:rPr lang="en-AU" sz="3200" dirty="0">
                <a:latin typeface="Bridge Red" pitchFamily="34" charset="0"/>
              </a:rPr>
              <a:t>Same for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weak jump overcalls</a:t>
            </a:r>
            <a:r>
              <a:rPr lang="en-AU" sz="3200" dirty="0">
                <a:latin typeface="Bridge Red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2733" y="5085184"/>
            <a:ext cx="8538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Bridge Red" pitchFamily="34" charset="0"/>
              </a:rPr>
              <a:t>However, if 2</a:t>
            </a:r>
            <a:r>
              <a:rPr lang="en-AU" sz="3200" dirty="0">
                <a:solidFill>
                  <a:srgbClr val="FF0000"/>
                </a:solidFill>
                <a:latin typeface="Bridge Red" pitchFamily="34" charset="0"/>
              </a:rPr>
              <a:t>♥</a:t>
            </a:r>
            <a:r>
              <a:rPr lang="en-AU" sz="3200" dirty="0">
                <a:latin typeface="Bridge Red" pitchFamily="34" charset="0"/>
              </a:rPr>
              <a:t> shows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“hearts &amp; minor”</a:t>
            </a:r>
            <a:r>
              <a:rPr lang="en-AU" sz="3200" dirty="0">
                <a:latin typeface="Bridge Red" pitchFamily="34" charset="0"/>
              </a:rPr>
              <a:t>, </a:t>
            </a:r>
            <a:br>
              <a:rPr lang="en-AU" sz="3200" dirty="0">
                <a:latin typeface="Bridge Red" pitchFamily="34" charset="0"/>
              </a:rPr>
            </a:br>
            <a:r>
              <a:rPr lang="en-AU" sz="3200" dirty="0">
                <a:latin typeface="Bridge Red" pitchFamily="34" charset="0"/>
              </a:rPr>
              <a:t>South should </a:t>
            </a:r>
            <a:r>
              <a:rPr lang="en-AU" sz="3200" b="1" dirty="0">
                <a:solidFill>
                  <a:srgbClr val="FF0000"/>
                </a:solidFill>
                <a:latin typeface="Bridge Red" pitchFamily="34" charset="0"/>
              </a:rPr>
              <a:t>alert</a:t>
            </a:r>
            <a:r>
              <a:rPr lang="en-AU" sz="3200" dirty="0">
                <a:latin typeface="Bridge Red" pitchFamily="34" charset="0"/>
              </a:rPr>
              <a:t>. </a:t>
            </a:r>
            <a:br>
              <a:rPr lang="en-AU" sz="3200" dirty="0">
                <a:latin typeface="Bridge Red" pitchFamily="34" charset="0"/>
              </a:rPr>
            </a:br>
            <a:r>
              <a:rPr lang="en-AU" sz="3200" dirty="0">
                <a:latin typeface="Bridge Red" pitchFamily="34" charset="0"/>
              </a:rPr>
              <a:t>There is an extra hidden meaning.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59664" y="263846"/>
            <a:ext cx="9000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4000" dirty="0">
                <a:latin typeface="Bridge Red" pitchFamily="34" charset="0"/>
              </a:rPr>
              <a:t>2</a:t>
            </a:r>
            <a:r>
              <a:rPr lang="en-AU" sz="4000" dirty="0">
                <a:solidFill>
                  <a:srgbClr val="FF0000"/>
                </a:solidFill>
                <a:latin typeface="Bridge Red" pitchFamily="34" charset="0"/>
              </a:rPr>
              <a:t>♥</a:t>
            </a:r>
            <a:endParaRPr lang="en-AU" sz="4000" dirty="0">
              <a:solidFill>
                <a:srgbClr val="FF0000"/>
              </a:solidFill>
              <a:effectLst/>
              <a:latin typeface="Bridge Red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64603" y="260886"/>
            <a:ext cx="900002" cy="709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202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836712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latin typeface="Bridge Red" pitchFamily="34" charset="0"/>
              </a:rPr>
              <a:t>Examples of </a:t>
            </a:r>
            <a:r>
              <a:rPr lang="en-AU" sz="3600" b="1" dirty="0">
                <a:solidFill>
                  <a:srgbClr val="FF0000"/>
                </a:solidFill>
                <a:latin typeface="Bridge Red" pitchFamily="34" charset="0"/>
              </a:rPr>
              <a:t>artificial</a:t>
            </a:r>
            <a:r>
              <a:rPr lang="en-AU" sz="3600" dirty="0">
                <a:latin typeface="Bridge Red" pitchFamily="34" charset="0"/>
              </a:rPr>
              <a:t> bids to alert</a:t>
            </a:r>
          </a:p>
          <a:p>
            <a:pPr marL="285750" indent="-285750">
              <a:buFont typeface="Arial" pitchFamily="34" charset="0"/>
              <a:buChar char="•"/>
            </a:pPr>
            <a:endParaRPr lang="en-AU" sz="3600" dirty="0">
              <a:latin typeface="Bridge Red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transfers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Jacoby 2NT, unusual 2NT</a:t>
            </a:r>
            <a:endParaRPr lang="en-AU" sz="3600" b="1" dirty="0">
              <a:solidFill>
                <a:srgbClr val="FF0000"/>
              </a:solidFill>
              <a:latin typeface="Bridge Red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4</a:t>
            </a:r>
            <a:r>
              <a:rPr lang="en-AU" sz="3600" baseline="30000" dirty="0">
                <a:latin typeface="Bridge Red" pitchFamily="34" charset="0"/>
              </a:rPr>
              <a:t>th</a:t>
            </a:r>
            <a:r>
              <a:rPr lang="en-AU" sz="3600" dirty="0">
                <a:latin typeface="Bridge Red" pitchFamily="34" charset="0"/>
              </a:rPr>
              <a:t> suit forcing, Bergen raises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Checkback 2♣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strong 2♣ (&amp; 2</a:t>
            </a:r>
            <a:r>
              <a:rPr lang="en-AU" sz="3600" dirty="0">
                <a:solidFill>
                  <a:srgbClr val="FF0000"/>
                </a:solidFill>
                <a:latin typeface="Bridge Red" pitchFamily="34" charset="0"/>
              </a:rPr>
              <a:t>♦</a:t>
            </a:r>
            <a:r>
              <a:rPr lang="en-AU" sz="3600" dirty="0">
                <a:latin typeface="Bridge Red" pitchFamily="34" charset="0"/>
              </a:rPr>
              <a:t> response)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AU" sz="3600" dirty="0">
                <a:latin typeface="Bridge Red" pitchFamily="34" charset="0"/>
              </a:rPr>
              <a:t>Multi 2s</a:t>
            </a:r>
          </a:p>
        </p:txBody>
      </p:sp>
    </p:spTree>
    <p:extLst>
      <p:ext uri="{BB962C8B-B14F-4D97-AF65-F5344CB8AC3E}">
        <p14:creationId xmlns:p14="http://schemas.microsoft.com/office/powerpoint/2010/main" val="261178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473</Words>
  <Application>Microsoft Office PowerPoint</Application>
  <PresentationFormat>On-screen Show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Bridge Red</vt:lpstr>
      <vt:lpstr>Calibri</vt:lpstr>
      <vt:lpstr>Layout Red</vt:lpstr>
      <vt:lpstr>Office Theme</vt:lpstr>
      <vt:lpstr> Announcements &amp; alerts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Bridge</dc:creator>
  <cp:lastModifiedBy>nick hughes</cp:lastModifiedBy>
  <cp:revision>138</cp:revision>
  <dcterms:created xsi:type="dcterms:W3CDTF">2012-08-27T03:05:06Z</dcterms:created>
  <dcterms:modified xsi:type="dcterms:W3CDTF">2024-06-16T04:41:31Z</dcterms:modified>
</cp:coreProperties>
</file>